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7" r:id="rId2"/>
    <p:sldId id="258" r:id="rId3"/>
    <p:sldId id="273" r:id="rId4"/>
    <p:sldId id="259" r:id="rId5"/>
    <p:sldId id="260" r:id="rId6"/>
    <p:sldId id="261" r:id="rId7"/>
    <p:sldId id="262" r:id="rId8"/>
    <p:sldId id="263" r:id="rId9"/>
    <p:sldId id="264" r:id="rId10"/>
    <p:sldId id="265" r:id="rId11"/>
    <p:sldId id="272"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varScale="1">
        <p:scale>
          <a:sx n="73" d="100"/>
          <a:sy n="73" d="100"/>
        </p:scale>
        <p:origin x="1038" y="96"/>
      </p:cViewPr>
      <p:guideLst>
        <p:guide orient="horz" pos="2160"/>
        <p:guide pos="3840"/>
      </p:guideLst>
    </p:cSldViewPr>
  </p:slideViewPr>
  <p:notesTextViewPr>
    <p:cViewPr>
      <p:scale>
        <a:sx n="1" d="1"/>
        <a:sy n="1" d="1"/>
      </p:scale>
      <p:origin x="0" y="0"/>
    </p:cViewPr>
  </p:notesTextViewPr>
  <p:sorterViewPr>
    <p:cViewPr>
      <p:scale>
        <a:sx n="100" d="100"/>
        <a:sy n="100" d="100"/>
      </p:scale>
      <p:origin x="0" y="5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ZW"/>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34FBA06-90E1-482D-A325-02C0007936EF}" type="datetimeFigureOut">
              <a:rPr lang="en-ZW" smtClean="0"/>
              <a:t>4/12/2019</a:t>
            </a:fld>
            <a:endParaRPr lang="en-ZW"/>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ZW"/>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625DA2C-9547-4CBE-A6FA-FF345CC44178}" type="slidenum">
              <a:rPr lang="en-ZW" smtClean="0"/>
              <a:t>‹#›</a:t>
            </a:fld>
            <a:endParaRPr lang="en-ZW"/>
          </a:p>
        </p:txBody>
      </p:sp>
    </p:spTree>
    <p:extLst>
      <p:ext uri="{BB962C8B-B14F-4D97-AF65-F5344CB8AC3E}">
        <p14:creationId xmlns:p14="http://schemas.microsoft.com/office/powerpoint/2010/main" val="40393109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A752E6-4D13-4323-94AB-009A7FEA7EEE}"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4D3266-43FE-4181-82E4-8AE062ED7787}" type="slidenum">
              <a:rPr lang="en-GB" smtClean="0"/>
              <a:t>‹#›</a:t>
            </a:fld>
            <a:endParaRPr lang="en-GB"/>
          </a:p>
        </p:txBody>
      </p:sp>
    </p:spTree>
    <p:extLst>
      <p:ext uri="{BB962C8B-B14F-4D97-AF65-F5344CB8AC3E}">
        <p14:creationId xmlns:p14="http://schemas.microsoft.com/office/powerpoint/2010/main" val="3379369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A752E6-4D13-4323-94AB-009A7FEA7EEE}"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4D3266-43FE-4181-82E4-8AE062ED7787}" type="slidenum">
              <a:rPr lang="en-GB" smtClean="0"/>
              <a:t>‹#›</a:t>
            </a:fld>
            <a:endParaRPr lang="en-GB"/>
          </a:p>
        </p:txBody>
      </p:sp>
    </p:spTree>
    <p:extLst>
      <p:ext uri="{BB962C8B-B14F-4D97-AF65-F5344CB8AC3E}">
        <p14:creationId xmlns:p14="http://schemas.microsoft.com/office/powerpoint/2010/main" val="1714249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A752E6-4D13-4323-94AB-009A7FEA7EEE}"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4D3266-43FE-4181-82E4-8AE062ED7787}" type="slidenum">
              <a:rPr lang="en-GB" smtClean="0"/>
              <a:t>‹#›</a:t>
            </a:fld>
            <a:endParaRPr lang="en-GB"/>
          </a:p>
        </p:txBody>
      </p:sp>
    </p:spTree>
    <p:extLst>
      <p:ext uri="{BB962C8B-B14F-4D97-AF65-F5344CB8AC3E}">
        <p14:creationId xmlns:p14="http://schemas.microsoft.com/office/powerpoint/2010/main" val="77997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A752E6-4D13-4323-94AB-009A7FEA7EEE}"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4D3266-43FE-4181-82E4-8AE062ED7787}" type="slidenum">
              <a:rPr lang="en-GB" smtClean="0"/>
              <a:t>‹#›</a:t>
            </a:fld>
            <a:endParaRPr lang="en-GB"/>
          </a:p>
        </p:txBody>
      </p:sp>
    </p:spTree>
    <p:extLst>
      <p:ext uri="{BB962C8B-B14F-4D97-AF65-F5344CB8AC3E}">
        <p14:creationId xmlns:p14="http://schemas.microsoft.com/office/powerpoint/2010/main" val="261562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752E6-4D13-4323-94AB-009A7FEA7EEE}"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4D3266-43FE-4181-82E4-8AE062ED7787}" type="slidenum">
              <a:rPr lang="en-GB" smtClean="0"/>
              <a:t>‹#›</a:t>
            </a:fld>
            <a:endParaRPr lang="en-GB"/>
          </a:p>
        </p:txBody>
      </p:sp>
    </p:spTree>
    <p:extLst>
      <p:ext uri="{BB962C8B-B14F-4D97-AF65-F5344CB8AC3E}">
        <p14:creationId xmlns:p14="http://schemas.microsoft.com/office/powerpoint/2010/main" val="1567817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A752E6-4D13-4323-94AB-009A7FEA7EEE}"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4D3266-43FE-4181-82E4-8AE062ED7787}" type="slidenum">
              <a:rPr lang="en-GB" smtClean="0"/>
              <a:t>‹#›</a:t>
            </a:fld>
            <a:endParaRPr lang="en-GB"/>
          </a:p>
        </p:txBody>
      </p:sp>
    </p:spTree>
    <p:extLst>
      <p:ext uri="{BB962C8B-B14F-4D97-AF65-F5344CB8AC3E}">
        <p14:creationId xmlns:p14="http://schemas.microsoft.com/office/powerpoint/2010/main" val="3735450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A752E6-4D13-4323-94AB-009A7FEA7EEE}" type="datetimeFigureOut">
              <a:rPr lang="en-GB" smtClean="0"/>
              <a:t>04/12/2019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4D3266-43FE-4181-82E4-8AE062ED7787}" type="slidenum">
              <a:rPr lang="en-GB" smtClean="0"/>
              <a:t>‹#›</a:t>
            </a:fld>
            <a:endParaRPr lang="en-GB"/>
          </a:p>
        </p:txBody>
      </p:sp>
    </p:spTree>
    <p:extLst>
      <p:ext uri="{BB962C8B-B14F-4D97-AF65-F5344CB8AC3E}">
        <p14:creationId xmlns:p14="http://schemas.microsoft.com/office/powerpoint/2010/main" val="4078571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A752E6-4D13-4323-94AB-009A7FEA7EEE}" type="datetimeFigureOut">
              <a:rPr lang="en-GB" smtClean="0"/>
              <a:t>04/12/2019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4D3266-43FE-4181-82E4-8AE062ED7787}" type="slidenum">
              <a:rPr lang="en-GB" smtClean="0"/>
              <a:t>‹#›</a:t>
            </a:fld>
            <a:endParaRPr lang="en-GB"/>
          </a:p>
        </p:txBody>
      </p:sp>
    </p:spTree>
    <p:extLst>
      <p:ext uri="{BB962C8B-B14F-4D97-AF65-F5344CB8AC3E}">
        <p14:creationId xmlns:p14="http://schemas.microsoft.com/office/powerpoint/2010/main" val="190496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752E6-4D13-4323-94AB-009A7FEA7EEE}" type="datetimeFigureOut">
              <a:rPr lang="en-GB" smtClean="0"/>
              <a:t>04/12/2019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4D3266-43FE-4181-82E4-8AE062ED7787}" type="slidenum">
              <a:rPr lang="en-GB" smtClean="0"/>
              <a:t>‹#›</a:t>
            </a:fld>
            <a:endParaRPr lang="en-GB"/>
          </a:p>
        </p:txBody>
      </p:sp>
    </p:spTree>
    <p:extLst>
      <p:ext uri="{BB962C8B-B14F-4D97-AF65-F5344CB8AC3E}">
        <p14:creationId xmlns:p14="http://schemas.microsoft.com/office/powerpoint/2010/main" val="3380010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752E6-4D13-4323-94AB-009A7FEA7EEE}"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4D3266-43FE-4181-82E4-8AE062ED7787}" type="slidenum">
              <a:rPr lang="en-GB" smtClean="0"/>
              <a:t>‹#›</a:t>
            </a:fld>
            <a:endParaRPr lang="en-GB"/>
          </a:p>
        </p:txBody>
      </p:sp>
    </p:spTree>
    <p:extLst>
      <p:ext uri="{BB962C8B-B14F-4D97-AF65-F5344CB8AC3E}">
        <p14:creationId xmlns:p14="http://schemas.microsoft.com/office/powerpoint/2010/main" val="3988672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752E6-4D13-4323-94AB-009A7FEA7EEE}"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4D3266-43FE-4181-82E4-8AE062ED7787}" type="slidenum">
              <a:rPr lang="en-GB" smtClean="0"/>
              <a:t>‹#›</a:t>
            </a:fld>
            <a:endParaRPr lang="en-GB"/>
          </a:p>
        </p:txBody>
      </p:sp>
    </p:spTree>
    <p:extLst>
      <p:ext uri="{BB962C8B-B14F-4D97-AF65-F5344CB8AC3E}">
        <p14:creationId xmlns:p14="http://schemas.microsoft.com/office/powerpoint/2010/main" val="557778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752E6-4D13-4323-94AB-009A7FEA7EEE}" type="datetimeFigureOut">
              <a:rPr lang="en-GB" smtClean="0"/>
              <a:t>04/12/2019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D3266-43FE-4181-82E4-8AE062ED7787}" type="slidenum">
              <a:rPr lang="en-GB" smtClean="0"/>
              <a:t>‹#›</a:t>
            </a:fld>
            <a:endParaRPr lang="en-GB"/>
          </a:p>
        </p:txBody>
      </p:sp>
    </p:spTree>
    <p:extLst>
      <p:ext uri="{BB962C8B-B14F-4D97-AF65-F5344CB8AC3E}">
        <p14:creationId xmlns:p14="http://schemas.microsoft.com/office/powerpoint/2010/main" val="4135942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zkakava@gmai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ailynews.co.zw/articles%2011%20February%202019" TargetMode="External"/><Relationship Id="rId2" Type="http://schemas.openxmlformats.org/officeDocument/2006/relationships/hyperlink" Target="http://www.herald.co.zw/" TargetMode="External"/><Relationship Id="rId1" Type="http://schemas.openxmlformats.org/officeDocument/2006/relationships/slideLayout" Target="../slideLayouts/slideLayout2.xml"/><Relationship Id="rId5" Type="http://schemas.openxmlformats.org/officeDocument/2006/relationships/hyperlink" Target="http://www.dailynews.co.zw/articles" TargetMode="External"/><Relationship Id="rId4" Type="http://schemas.openxmlformats.org/officeDocument/2006/relationships/hyperlink" Target="http://www.newsday.co.z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85000" lnSpcReduction="20000"/>
          </a:bodyPr>
          <a:lstStyle/>
          <a:p>
            <a:pPr marL="0" indent="0" algn="ctr">
              <a:buNone/>
            </a:pPr>
            <a:r>
              <a:rPr lang="en-US" sz="4400" b="1" dirty="0" smtClean="0">
                <a:latin typeface="Times New Roman" pitchFamily="18" charset="0"/>
                <a:cs typeface="Times New Roman" pitchFamily="18" charset="0"/>
              </a:rPr>
              <a:t>Public Entrepreneurship as </a:t>
            </a:r>
            <a:r>
              <a:rPr lang="en-US" sz="4400" b="1" dirty="0">
                <a:latin typeface="Times New Roman" pitchFamily="18" charset="0"/>
                <a:cs typeface="Times New Roman" pitchFamily="18" charset="0"/>
              </a:rPr>
              <a:t>a</a:t>
            </a:r>
            <a:r>
              <a:rPr lang="en-US" sz="4400" b="1" dirty="0" smtClean="0">
                <a:latin typeface="Times New Roman" pitchFamily="18" charset="0"/>
                <a:cs typeface="Times New Roman" pitchFamily="18" charset="0"/>
              </a:rPr>
              <a:t> Governance Mindset to Poverty Alleviation </a:t>
            </a:r>
            <a:r>
              <a:rPr lang="en-US" sz="4400" b="1" dirty="0">
                <a:latin typeface="Times New Roman" pitchFamily="18" charset="0"/>
                <a:cs typeface="Times New Roman" pitchFamily="18" charset="0"/>
              </a:rPr>
              <a:t>i</a:t>
            </a:r>
            <a:r>
              <a:rPr lang="en-US" sz="4400" b="1" dirty="0" smtClean="0">
                <a:latin typeface="Times New Roman" pitchFamily="18" charset="0"/>
                <a:cs typeface="Times New Roman" pitchFamily="18" charset="0"/>
              </a:rPr>
              <a:t>n Zimbabwe.</a:t>
            </a:r>
            <a:endParaRPr lang="en-ZW" sz="4400" dirty="0" smtClean="0">
              <a:latin typeface="Times New Roman" pitchFamily="18" charset="0"/>
              <a:cs typeface="Times New Roman" pitchFamily="18" charset="0"/>
            </a:endParaRPr>
          </a:p>
          <a:p>
            <a:pPr marL="0" indent="0" algn="ctr">
              <a:buNone/>
            </a:pPr>
            <a:endParaRPr lang="en-ZW" sz="4400" b="1" dirty="0" smtClean="0">
              <a:solidFill>
                <a:prstClr val="black"/>
              </a:solidFill>
              <a:latin typeface="Times New Roman" pitchFamily="18" charset="0"/>
              <a:ea typeface="+mj-ea"/>
              <a:cs typeface="Times New Roman" pitchFamily="18" charset="0"/>
            </a:endParaRPr>
          </a:p>
          <a:p>
            <a:pPr marL="0" indent="0" algn="ctr">
              <a:buNone/>
            </a:pPr>
            <a:r>
              <a:rPr lang="en-ZW" sz="4400" b="1" dirty="0" smtClean="0">
                <a:solidFill>
                  <a:prstClr val="black"/>
                </a:solidFill>
                <a:latin typeface="Times New Roman" pitchFamily="18" charset="0"/>
                <a:ea typeface="+mj-ea"/>
                <a:cs typeface="Times New Roman" pitchFamily="18" charset="0"/>
              </a:rPr>
              <a:t>By</a:t>
            </a:r>
          </a:p>
          <a:p>
            <a:pPr marL="0" indent="0" algn="ctr">
              <a:buNone/>
            </a:pPr>
            <a:r>
              <a:rPr lang="en-ZW" sz="4400" b="1" dirty="0">
                <a:solidFill>
                  <a:prstClr val="black"/>
                </a:solidFill>
                <a:latin typeface="Times New Roman" pitchFamily="18" charset="0"/>
                <a:ea typeface="+mj-ea"/>
                <a:cs typeface="Times New Roman" pitchFamily="18" charset="0"/>
              </a:rPr>
              <a:t/>
            </a:r>
            <a:br>
              <a:rPr lang="en-ZW" sz="4400" b="1" dirty="0">
                <a:solidFill>
                  <a:prstClr val="black"/>
                </a:solidFill>
                <a:latin typeface="Times New Roman" pitchFamily="18" charset="0"/>
                <a:ea typeface="+mj-ea"/>
                <a:cs typeface="Times New Roman" pitchFamily="18" charset="0"/>
              </a:rPr>
            </a:br>
            <a:r>
              <a:rPr lang="en-ZW" sz="4400" b="1" dirty="0" err="1" smtClean="0">
                <a:solidFill>
                  <a:prstClr val="black"/>
                </a:solidFill>
                <a:latin typeface="Times New Roman" pitchFamily="18" charset="0"/>
                <a:ea typeface="+mj-ea"/>
                <a:cs typeface="Times New Roman" pitchFamily="18" charset="0"/>
              </a:rPr>
              <a:t>Dr</a:t>
            </a:r>
            <a:r>
              <a:rPr lang="en-ZW" sz="4400" b="1" dirty="0" err="1">
                <a:solidFill>
                  <a:prstClr val="black"/>
                </a:solidFill>
                <a:latin typeface="Times New Roman" pitchFamily="18" charset="0"/>
                <a:ea typeface="+mj-ea"/>
                <a:cs typeface="Times New Roman" pitchFamily="18" charset="0"/>
              </a:rPr>
              <a:t>.</a:t>
            </a:r>
            <a:r>
              <a:rPr lang="en-ZW" sz="4400" b="1" dirty="0">
                <a:solidFill>
                  <a:prstClr val="black"/>
                </a:solidFill>
                <a:latin typeface="Times New Roman" pitchFamily="18" charset="0"/>
                <a:ea typeface="+mj-ea"/>
                <a:cs typeface="Times New Roman" pitchFamily="18" charset="0"/>
              </a:rPr>
              <a:t> </a:t>
            </a:r>
            <a:r>
              <a:rPr lang="en-ZW" sz="4400" b="1" dirty="0" smtClean="0">
                <a:solidFill>
                  <a:prstClr val="black"/>
                </a:solidFill>
                <a:latin typeface="Times New Roman" pitchFamily="18" charset="0"/>
                <a:ea typeface="+mj-ea"/>
                <a:cs typeface="Times New Roman" pitchFamily="18" charset="0"/>
              </a:rPr>
              <a:t>Nicholas Kakava &amp; </a:t>
            </a:r>
            <a:r>
              <a:rPr lang="en-ZW" sz="4400" b="1" dirty="0" err="1" smtClean="0">
                <a:solidFill>
                  <a:prstClr val="black"/>
                </a:solidFill>
                <a:latin typeface="Times New Roman" pitchFamily="18" charset="0"/>
                <a:ea typeface="+mj-ea"/>
                <a:cs typeface="Times New Roman" pitchFamily="18" charset="0"/>
              </a:rPr>
              <a:t>Mr.</a:t>
            </a:r>
            <a:r>
              <a:rPr lang="en-ZW" sz="4400" b="1" dirty="0" smtClean="0">
                <a:solidFill>
                  <a:prstClr val="black"/>
                </a:solidFill>
                <a:latin typeface="Times New Roman" pitchFamily="18" charset="0"/>
                <a:ea typeface="+mj-ea"/>
                <a:cs typeface="Times New Roman" pitchFamily="18" charset="0"/>
              </a:rPr>
              <a:t> </a:t>
            </a:r>
            <a:r>
              <a:rPr lang="en-ZW" sz="4400" b="1" dirty="0" err="1" smtClean="0">
                <a:solidFill>
                  <a:prstClr val="black"/>
                </a:solidFill>
                <a:latin typeface="Times New Roman" pitchFamily="18" charset="0"/>
                <a:ea typeface="+mj-ea"/>
                <a:cs typeface="Times New Roman" pitchFamily="18" charset="0"/>
              </a:rPr>
              <a:t>Misheck</a:t>
            </a:r>
            <a:r>
              <a:rPr lang="en-ZW" sz="4400" b="1" dirty="0" smtClean="0">
                <a:solidFill>
                  <a:prstClr val="black"/>
                </a:solidFill>
                <a:latin typeface="Times New Roman" pitchFamily="18" charset="0"/>
                <a:ea typeface="+mj-ea"/>
                <a:cs typeface="Times New Roman" pitchFamily="18" charset="0"/>
              </a:rPr>
              <a:t> </a:t>
            </a:r>
            <a:r>
              <a:rPr lang="en-ZW" sz="4400" b="1" dirty="0" err="1" smtClean="0">
                <a:solidFill>
                  <a:prstClr val="black"/>
                </a:solidFill>
                <a:latin typeface="Times New Roman" pitchFamily="18" charset="0"/>
                <a:ea typeface="+mj-ea"/>
                <a:cs typeface="Times New Roman" pitchFamily="18" charset="0"/>
              </a:rPr>
              <a:t>Gubhi</a:t>
            </a:r>
            <a:endParaRPr lang="en-ZW" sz="4400" b="1" dirty="0" smtClean="0">
              <a:solidFill>
                <a:prstClr val="black"/>
              </a:solidFill>
              <a:latin typeface="Times New Roman" pitchFamily="18" charset="0"/>
              <a:ea typeface="+mj-ea"/>
              <a:cs typeface="Times New Roman" pitchFamily="18" charset="0"/>
            </a:endParaRPr>
          </a:p>
          <a:p>
            <a:pPr marL="0" indent="0" algn="ctr">
              <a:buNone/>
            </a:pPr>
            <a:endParaRPr lang="en-ZW" sz="4400" b="1" dirty="0" smtClean="0">
              <a:solidFill>
                <a:srgbClr val="FF0000"/>
              </a:solidFill>
              <a:latin typeface="Times New Roman" pitchFamily="18" charset="0"/>
              <a:ea typeface="+mj-ea"/>
              <a:cs typeface="Times New Roman" pitchFamily="18" charset="0"/>
            </a:endParaRPr>
          </a:p>
          <a:p>
            <a:pPr marL="0" indent="0" algn="ctr">
              <a:buNone/>
            </a:pPr>
            <a:r>
              <a:rPr lang="en-ZW" sz="4400" b="1" dirty="0" err="1" smtClean="0">
                <a:solidFill>
                  <a:srgbClr val="FF0000"/>
                </a:solidFill>
                <a:latin typeface="Times New Roman" pitchFamily="18" charset="0"/>
                <a:ea typeface="+mj-ea"/>
                <a:cs typeface="Times New Roman" pitchFamily="18" charset="0"/>
              </a:rPr>
              <a:t>Chinhoyi</a:t>
            </a:r>
            <a:r>
              <a:rPr lang="en-ZW" sz="4400" b="1" dirty="0" smtClean="0">
                <a:solidFill>
                  <a:srgbClr val="FF0000"/>
                </a:solidFill>
                <a:latin typeface="Times New Roman" pitchFamily="18" charset="0"/>
                <a:ea typeface="+mj-ea"/>
                <a:cs typeface="Times New Roman" pitchFamily="18" charset="0"/>
              </a:rPr>
              <a:t> </a:t>
            </a:r>
            <a:r>
              <a:rPr lang="en-ZW" sz="4400" b="1" dirty="0">
                <a:solidFill>
                  <a:srgbClr val="FF0000"/>
                </a:solidFill>
                <a:latin typeface="Times New Roman" pitchFamily="18" charset="0"/>
                <a:ea typeface="+mj-ea"/>
                <a:cs typeface="Times New Roman" pitchFamily="18" charset="0"/>
              </a:rPr>
              <a:t>University of </a:t>
            </a:r>
            <a:r>
              <a:rPr lang="en-ZW" sz="4400" b="1" dirty="0" smtClean="0">
                <a:solidFill>
                  <a:srgbClr val="FF0000"/>
                </a:solidFill>
                <a:latin typeface="Times New Roman" pitchFamily="18" charset="0"/>
                <a:ea typeface="+mj-ea"/>
                <a:cs typeface="Times New Roman" pitchFamily="18" charset="0"/>
              </a:rPr>
              <a:t>Technology</a:t>
            </a:r>
          </a:p>
          <a:p>
            <a:pPr marL="0" indent="0" algn="ctr">
              <a:buNone/>
            </a:pPr>
            <a:r>
              <a:rPr lang="en-ZW" sz="4400" b="1" dirty="0" smtClean="0">
                <a:solidFill>
                  <a:srgbClr val="FF0000"/>
                </a:solidFill>
                <a:latin typeface="Times New Roman" pitchFamily="18" charset="0"/>
                <a:ea typeface="+mj-ea"/>
                <a:cs typeface="Times New Roman" pitchFamily="18" charset="0"/>
              </a:rPr>
              <a:t>Zimbabwe</a:t>
            </a:r>
            <a:r>
              <a:rPr lang="en-ZW" sz="4400" b="1" dirty="0">
                <a:solidFill>
                  <a:prstClr val="black"/>
                </a:solidFill>
                <a:latin typeface="Times New Roman" pitchFamily="18" charset="0"/>
                <a:ea typeface="+mj-ea"/>
                <a:cs typeface="Times New Roman" pitchFamily="18" charset="0"/>
              </a:rPr>
              <a:t/>
            </a:r>
            <a:br>
              <a:rPr lang="en-ZW" sz="4400" b="1" dirty="0">
                <a:solidFill>
                  <a:prstClr val="black"/>
                </a:solidFill>
                <a:latin typeface="Times New Roman" pitchFamily="18" charset="0"/>
                <a:ea typeface="+mj-ea"/>
                <a:cs typeface="Times New Roman" pitchFamily="18" charset="0"/>
              </a:rPr>
            </a:br>
            <a:r>
              <a:rPr lang="en-ZW" sz="4300" b="1" dirty="0">
                <a:solidFill>
                  <a:srgbClr val="7030A0"/>
                </a:solidFill>
                <a:latin typeface="Times New Roman" pitchFamily="18" charset="0"/>
                <a:ea typeface="+mj-ea"/>
                <a:cs typeface="Times New Roman" pitchFamily="18" charset="0"/>
              </a:rPr>
              <a:t>School of Entrepreneurship &amp; Business Sciences</a:t>
            </a:r>
            <a:r>
              <a:rPr lang="en-ZW" sz="3200" b="1" dirty="0">
                <a:solidFill>
                  <a:prstClr val="black"/>
                </a:solidFill>
                <a:latin typeface="Times New Roman" pitchFamily="18" charset="0"/>
                <a:ea typeface="+mj-ea"/>
                <a:cs typeface="Times New Roman" pitchFamily="18" charset="0"/>
              </a:rPr>
              <a:t/>
            </a:r>
            <a:br>
              <a:rPr lang="en-ZW" sz="3200" b="1" dirty="0">
                <a:solidFill>
                  <a:prstClr val="black"/>
                </a:solidFill>
                <a:latin typeface="Times New Roman" pitchFamily="18" charset="0"/>
                <a:ea typeface="+mj-ea"/>
                <a:cs typeface="Times New Roman" pitchFamily="18" charset="0"/>
              </a:rPr>
            </a:br>
            <a:r>
              <a:rPr lang="en-ZW" sz="4400" b="1" dirty="0">
                <a:solidFill>
                  <a:prstClr val="black"/>
                </a:solidFill>
                <a:latin typeface="Times New Roman" pitchFamily="18" charset="0"/>
                <a:ea typeface="+mj-ea"/>
                <a:cs typeface="Times New Roman" pitchFamily="18" charset="0"/>
              </a:rPr>
              <a:t/>
            </a:r>
            <a:br>
              <a:rPr lang="en-ZW" sz="4400" b="1" dirty="0">
                <a:solidFill>
                  <a:prstClr val="black"/>
                </a:solidFill>
                <a:latin typeface="Times New Roman" pitchFamily="18" charset="0"/>
                <a:ea typeface="+mj-ea"/>
                <a:cs typeface="Times New Roman" pitchFamily="18" charset="0"/>
              </a:rPr>
            </a:br>
            <a:r>
              <a:rPr lang="en-ZW" b="1" dirty="0" smtClean="0">
                <a:solidFill>
                  <a:prstClr val="black"/>
                </a:solidFill>
                <a:latin typeface="Times New Roman" pitchFamily="18" charset="0"/>
                <a:ea typeface="+mj-ea"/>
                <a:cs typeface="Times New Roman" pitchFamily="18" charset="0"/>
                <a:hlinkClick r:id="rId2"/>
              </a:rPr>
              <a:t>nzkakava@gmail.com</a:t>
            </a:r>
            <a:endParaRPr lang="en-ZW" b="1" dirty="0" smtClean="0">
              <a:solidFill>
                <a:prstClr val="black"/>
              </a:solidFill>
              <a:latin typeface="Times New Roman" pitchFamily="18" charset="0"/>
              <a:ea typeface="+mj-ea"/>
              <a:cs typeface="Times New Roman" pitchFamily="18" charset="0"/>
            </a:endParaRPr>
          </a:p>
          <a:p>
            <a:pPr marL="0" indent="0" algn="ctr">
              <a:buNone/>
            </a:pPr>
            <a:r>
              <a:rPr lang="en-ZW" b="1" dirty="0">
                <a:solidFill>
                  <a:prstClr val="black"/>
                </a:solidFill>
                <a:latin typeface="Times New Roman" pitchFamily="18" charset="0"/>
                <a:ea typeface="+mj-ea"/>
                <a:cs typeface="Times New Roman" pitchFamily="18" charset="0"/>
              </a:rPr>
              <a:t/>
            </a:r>
            <a:br>
              <a:rPr lang="en-ZW" b="1" dirty="0">
                <a:solidFill>
                  <a:prstClr val="black"/>
                </a:solidFill>
                <a:latin typeface="Times New Roman" pitchFamily="18" charset="0"/>
                <a:ea typeface="+mj-ea"/>
                <a:cs typeface="Times New Roman" pitchFamily="18" charset="0"/>
              </a:rPr>
            </a:br>
            <a:r>
              <a:rPr lang="en-ZW" b="1" dirty="0">
                <a:solidFill>
                  <a:prstClr val="black"/>
                </a:solidFill>
                <a:latin typeface="Times New Roman" pitchFamily="18" charset="0"/>
                <a:ea typeface="+mj-ea"/>
                <a:cs typeface="Times New Roman" pitchFamily="18" charset="0"/>
              </a:rPr>
              <a:t>+263712316741</a:t>
            </a:r>
            <a:br>
              <a:rPr lang="en-ZW" b="1" dirty="0">
                <a:solidFill>
                  <a:prstClr val="black"/>
                </a:solidFill>
                <a:latin typeface="Times New Roman" pitchFamily="18" charset="0"/>
                <a:ea typeface="+mj-ea"/>
                <a:cs typeface="Times New Roman" pitchFamily="18" charset="0"/>
              </a:rPr>
            </a:br>
            <a:r>
              <a:rPr lang="en-ZW" b="1" dirty="0">
                <a:solidFill>
                  <a:prstClr val="black"/>
                </a:solidFill>
                <a:latin typeface="Times New Roman" pitchFamily="18" charset="0"/>
                <a:ea typeface="+mj-ea"/>
                <a:cs typeface="Times New Roman" pitchFamily="18" charset="0"/>
              </a:rPr>
              <a:t>+263772887043</a:t>
            </a:r>
            <a:endParaRPr lang="en-GB" dirty="0"/>
          </a:p>
        </p:txBody>
      </p:sp>
    </p:spTree>
    <p:extLst>
      <p:ext uri="{BB962C8B-B14F-4D97-AF65-F5344CB8AC3E}">
        <p14:creationId xmlns:p14="http://schemas.microsoft.com/office/powerpoint/2010/main" val="4271085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1350" y="1"/>
            <a:ext cx="5448300" cy="800100"/>
          </a:xfrm>
        </p:spPr>
        <p:txBody>
          <a:bodyPr/>
          <a:lstStyle/>
          <a:p>
            <a:pPr algn="ctr"/>
            <a:r>
              <a:rPr lang="en-ZW" b="1" dirty="0">
                <a:latin typeface="Times New Roman" pitchFamily="18" charset="0"/>
                <a:cs typeface="Times New Roman" pitchFamily="18" charset="0"/>
              </a:rPr>
              <a:t>SUGGESTIONS</a:t>
            </a:r>
            <a:endParaRPr lang="en-ZW"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ZW" dirty="0">
                <a:latin typeface="Times New Roman" pitchFamily="18" charset="0"/>
                <a:cs typeface="Times New Roman" pitchFamily="18" charset="0"/>
              </a:rPr>
              <a:t>There is need for a paradigm shift in political leaders. Dialogue between the society and the government may assist to harmonise the society and government views.  </a:t>
            </a:r>
            <a:endParaRPr lang="en-ZW" dirty="0" smtClean="0">
              <a:latin typeface="Times New Roman" pitchFamily="18" charset="0"/>
              <a:cs typeface="Times New Roman" pitchFamily="18" charset="0"/>
            </a:endParaRPr>
          </a:p>
          <a:p>
            <a:pPr algn="just"/>
            <a:r>
              <a:rPr lang="en-ZW" dirty="0" smtClean="0">
                <a:latin typeface="Times New Roman" pitchFamily="18" charset="0"/>
                <a:cs typeface="Times New Roman" pitchFamily="18" charset="0"/>
              </a:rPr>
              <a:t>The </a:t>
            </a:r>
            <a:r>
              <a:rPr lang="en-ZW" dirty="0">
                <a:latin typeface="Times New Roman" pitchFamily="18" charset="0"/>
                <a:cs typeface="Times New Roman" pitchFamily="18" charset="0"/>
              </a:rPr>
              <a:t>embracing of public entrepreneurial </a:t>
            </a:r>
            <a:r>
              <a:rPr lang="en-ZW" dirty="0" err="1" smtClean="0">
                <a:latin typeface="Times New Roman" pitchFamily="18" charset="0"/>
                <a:cs typeface="Times New Roman" pitchFamily="18" charset="0"/>
              </a:rPr>
              <a:t>mindset</a:t>
            </a:r>
            <a:r>
              <a:rPr lang="en-ZW" dirty="0" smtClean="0">
                <a:latin typeface="Times New Roman" pitchFamily="18" charset="0"/>
                <a:cs typeface="Times New Roman" pitchFamily="18" charset="0"/>
              </a:rPr>
              <a:t> by </a:t>
            </a:r>
            <a:r>
              <a:rPr lang="en-ZW" dirty="0">
                <a:latin typeface="Times New Roman" pitchFamily="18" charset="0"/>
                <a:cs typeface="Times New Roman" pitchFamily="18" charset="0"/>
              </a:rPr>
              <a:t>the government would alleviate poverty in the developing nations. </a:t>
            </a:r>
            <a:endParaRPr lang="en-ZW" dirty="0" smtClean="0">
              <a:latin typeface="Times New Roman" pitchFamily="18" charset="0"/>
              <a:cs typeface="Times New Roman" pitchFamily="18" charset="0"/>
            </a:endParaRPr>
          </a:p>
          <a:p>
            <a:pPr algn="just"/>
            <a:r>
              <a:rPr lang="en-ZW" dirty="0" smtClean="0">
                <a:latin typeface="Times New Roman" pitchFamily="18" charset="0"/>
                <a:cs typeface="Times New Roman" pitchFamily="18" charset="0"/>
              </a:rPr>
              <a:t>Further </a:t>
            </a:r>
            <a:r>
              <a:rPr lang="en-ZW" dirty="0">
                <a:latin typeface="Times New Roman" pitchFamily="18" charset="0"/>
                <a:cs typeface="Times New Roman" pitchFamily="18" charset="0"/>
              </a:rPr>
              <a:t>research could look into the motive behind the government reactions to the informal sector and </a:t>
            </a:r>
            <a:r>
              <a:rPr lang="en-ZW" dirty="0" smtClean="0">
                <a:latin typeface="Times New Roman" pitchFamily="18" charset="0"/>
                <a:cs typeface="Times New Roman" pitchFamily="18" charset="0"/>
              </a:rPr>
              <a:t>the sincerity behind </a:t>
            </a:r>
            <a:r>
              <a:rPr lang="en-ZW" dirty="0">
                <a:latin typeface="Times New Roman" pitchFamily="18" charset="0"/>
                <a:cs typeface="Times New Roman" pitchFamily="18" charset="0"/>
              </a:rPr>
              <a:t>the government </a:t>
            </a:r>
            <a:r>
              <a:rPr lang="en-ZW" dirty="0" smtClean="0">
                <a:latin typeface="Times New Roman" pitchFamily="18" charset="0"/>
                <a:cs typeface="Times New Roman" pitchFamily="18" charset="0"/>
              </a:rPr>
              <a:t>arguments.</a:t>
            </a:r>
            <a:endParaRPr lang="en-ZW" dirty="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2620997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49" y="0"/>
            <a:ext cx="3657601" cy="682624"/>
          </a:xfrm>
        </p:spPr>
        <p:txBody>
          <a:bodyPr>
            <a:normAutofit fontScale="90000"/>
          </a:bodyPr>
          <a:lstStyle/>
          <a:p>
            <a:pPr algn="ctr"/>
            <a:r>
              <a:rPr lang="en-GB" b="1" dirty="0" smtClean="0">
                <a:latin typeface="Times New Roman" panose="02020603050405020304" pitchFamily="18" charset="0"/>
                <a:cs typeface="Times New Roman" panose="02020603050405020304" pitchFamily="18" charset="0"/>
              </a:rPr>
              <a:t>References</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90576"/>
            <a:ext cx="12192000" cy="6067424"/>
          </a:xfrm>
        </p:spPr>
        <p:txBody>
          <a:bodyPr>
            <a:normAutofit fontScale="62500" lnSpcReduction="20000"/>
          </a:bodyPr>
          <a:lstStyle/>
          <a:p>
            <a:pPr marL="0" indent="0">
              <a:buNone/>
            </a:pPr>
            <a:r>
              <a:rPr lang="en-ZW" dirty="0" err="1">
                <a:latin typeface="Times New Roman" pitchFamily="18" charset="0"/>
                <a:cs typeface="Times New Roman" pitchFamily="18" charset="0"/>
              </a:rPr>
              <a:t>Ostrom</a:t>
            </a:r>
            <a:r>
              <a:rPr lang="en-ZW" dirty="0">
                <a:latin typeface="Times New Roman" pitchFamily="18" charset="0"/>
                <a:cs typeface="Times New Roman" pitchFamily="18" charset="0"/>
              </a:rPr>
              <a:t>, E. (2005). </a:t>
            </a:r>
            <a:r>
              <a:rPr lang="en-ZW" i="1" dirty="0">
                <a:latin typeface="Times New Roman" pitchFamily="18" charset="0"/>
                <a:cs typeface="Times New Roman" pitchFamily="18" charset="0"/>
              </a:rPr>
              <a:t>Unlocking public entrepreneurship and public economies</a:t>
            </a:r>
            <a:r>
              <a:rPr lang="en-ZW" dirty="0">
                <a:latin typeface="Times New Roman" pitchFamily="18" charset="0"/>
                <a:cs typeface="Times New Roman" pitchFamily="18" charset="0"/>
              </a:rPr>
              <a:t> (No. 2005/01). Wider Discussion Papers//World Institute for Development Economics (</a:t>
            </a:r>
            <a:r>
              <a:rPr lang="en-ZW" dirty="0" err="1">
                <a:latin typeface="Times New Roman" pitchFamily="18" charset="0"/>
                <a:cs typeface="Times New Roman" pitchFamily="18" charset="0"/>
              </a:rPr>
              <a:t>Unu</a:t>
            </a:r>
            <a:r>
              <a:rPr lang="en-ZW" dirty="0">
                <a:latin typeface="Times New Roman" pitchFamily="18" charset="0"/>
                <a:cs typeface="Times New Roman" pitchFamily="18" charset="0"/>
              </a:rPr>
              <a:t>-Wider</a:t>
            </a:r>
            <a:r>
              <a:rPr lang="en-ZW" dirty="0" smtClean="0">
                <a:latin typeface="Times New Roman" pitchFamily="18" charset="0"/>
                <a:cs typeface="Times New Roman" pitchFamily="18" charset="0"/>
              </a:rPr>
              <a:t>).</a:t>
            </a:r>
          </a:p>
          <a:p>
            <a:pPr marL="0" indent="0">
              <a:buNone/>
            </a:pPr>
            <a:r>
              <a:rPr lang="en-ZW" dirty="0" err="1">
                <a:latin typeface="Times New Roman" pitchFamily="18" charset="0"/>
                <a:cs typeface="Times New Roman" pitchFamily="18" charset="0"/>
              </a:rPr>
              <a:t>Bango</a:t>
            </a:r>
            <a:r>
              <a:rPr lang="en-ZW" dirty="0">
                <a:latin typeface="Times New Roman" pitchFamily="18" charset="0"/>
                <a:cs typeface="Times New Roman" pitchFamily="18" charset="0"/>
              </a:rPr>
              <a:t>, S. P., </a:t>
            </a:r>
            <a:r>
              <a:rPr lang="en-ZW" dirty="0" err="1">
                <a:latin typeface="Times New Roman" pitchFamily="18" charset="0"/>
                <a:cs typeface="Times New Roman" pitchFamily="18" charset="0"/>
              </a:rPr>
              <a:t>Ndiweni</a:t>
            </a:r>
            <a:r>
              <a:rPr lang="en-ZW" dirty="0">
                <a:latin typeface="Times New Roman" pitchFamily="18" charset="0"/>
                <a:cs typeface="Times New Roman" pitchFamily="18" charset="0"/>
              </a:rPr>
              <a:t>, E., Galloway, L., &amp; </a:t>
            </a:r>
            <a:r>
              <a:rPr lang="en-ZW" dirty="0" err="1">
                <a:latin typeface="Times New Roman" pitchFamily="18" charset="0"/>
                <a:cs typeface="Times New Roman" pitchFamily="18" charset="0"/>
              </a:rPr>
              <a:t>Verhoeven</a:t>
            </a:r>
            <a:r>
              <a:rPr lang="en-ZW" dirty="0">
                <a:latin typeface="Times New Roman" pitchFamily="18" charset="0"/>
                <a:cs typeface="Times New Roman" pitchFamily="18" charset="0"/>
              </a:rPr>
              <a:t>, H. (2018). </a:t>
            </a:r>
            <a:r>
              <a:rPr lang="en-ZW" dirty="0" err="1">
                <a:latin typeface="Times New Roman" pitchFamily="18" charset="0"/>
                <a:cs typeface="Times New Roman" pitchFamily="18" charset="0"/>
              </a:rPr>
              <a:t>Survivalism</a:t>
            </a:r>
            <a:r>
              <a:rPr lang="en-ZW" dirty="0">
                <a:latin typeface="Times New Roman" pitchFamily="18" charset="0"/>
                <a:cs typeface="Times New Roman" pitchFamily="18" charset="0"/>
              </a:rPr>
              <a:t>, collectivism and proud heritage: A study of informal arts and crafts entrepreneurship in rural Zimbabwe. </a:t>
            </a:r>
            <a:r>
              <a:rPr lang="en-ZW" i="1" dirty="0">
                <a:latin typeface="Times New Roman" pitchFamily="18" charset="0"/>
                <a:cs typeface="Times New Roman" pitchFamily="18" charset="0"/>
              </a:rPr>
              <a:t>South African Journal of Business Management</a:t>
            </a:r>
            <a:r>
              <a:rPr lang="en-ZW" dirty="0">
                <a:latin typeface="Times New Roman" pitchFamily="18" charset="0"/>
                <a:cs typeface="Times New Roman" pitchFamily="18" charset="0"/>
              </a:rPr>
              <a:t>, </a:t>
            </a:r>
            <a:r>
              <a:rPr lang="en-ZW" i="1" dirty="0">
                <a:latin typeface="Times New Roman" pitchFamily="18" charset="0"/>
                <a:cs typeface="Times New Roman" pitchFamily="18" charset="0"/>
              </a:rPr>
              <a:t>49</a:t>
            </a:r>
            <a:r>
              <a:rPr lang="en-ZW" dirty="0">
                <a:latin typeface="Times New Roman" pitchFamily="18" charset="0"/>
                <a:cs typeface="Times New Roman" pitchFamily="18" charset="0"/>
              </a:rPr>
              <a:t>(1), 1-8.</a:t>
            </a:r>
          </a:p>
          <a:p>
            <a:pPr marL="0" indent="0">
              <a:buNone/>
            </a:pPr>
            <a:r>
              <a:rPr lang="en-ZW" dirty="0" smtClean="0">
                <a:latin typeface="Times New Roman" pitchFamily="18" charset="0"/>
                <a:cs typeface="Times New Roman" pitchFamily="18" charset="0"/>
              </a:rPr>
              <a:t>Dube, G., &amp; </a:t>
            </a:r>
            <a:r>
              <a:rPr lang="en-ZW" dirty="0" err="1" smtClean="0">
                <a:latin typeface="Times New Roman" pitchFamily="18" charset="0"/>
                <a:cs typeface="Times New Roman" pitchFamily="18" charset="0"/>
              </a:rPr>
              <a:t>Casale</a:t>
            </a:r>
            <a:r>
              <a:rPr lang="en-ZW" dirty="0" smtClean="0">
                <a:latin typeface="Times New Roman" pitchFamily="18" charset="0"/>
                <a:cs typeface="Times New Roman" pitchFamily="18" charset="0"/>
              </a:rPr>
              <a:t>, D., (2019). Informal sector taxes and equity: Evidence from presumptive taxation in Zimbabwe. </a:t>
            </a:r>
            <a:r>
              <a:rPr lang="en-ZW" i="1" dirty="0" smtClean="0">
                <a:latin typeface="Times New Roman" pitchFamily="18" charset="0"/>
                <a:cs typeface="Times New Roman" pitchFamily="18" charset="0"/>
              </a:rPr>
              <a:t>Development Policy Review</a:t>
            </a:r>
            <a:r>
              <a:rPr lang="en-ZW" dirty="0" smtClean="0">
                <a:latin typeface="Times New Roman" pitchFamily="18" charset="0"/>
                <a:cs typeface="Times New Roman" pitchFamily="18" charset="0"/>
              </a:rPr>
              <a:t>, </a:t>
            </a:r>
            <a:r>
              <a:rPr lang="en-ZW" i="1" dirty="0" smtClean="0">
                <a:latin typeface="Times New Roman" pitchFamily="18" charset="0"/>
                <a:cs typeface="Times New Roman" pitchFamily="18" charset="0"/>
              </a:rPr>
              <a:t>37</a:t>
            </a:r>
            <a:r>
              <a:rPr lang="en-ZW" dirty="0" smtClean="0">
                <a:latin typeface="Times New Roman" pitchFamily="18" charset="0"/>
                <a:cs typeface="Times New Roman" pitchFamily="18" charset="0"/>
              </a:rPr>
              <a:t>(1), 47-66.</a:t>
            </a:r>
          </a:p>
          <a:p>
            <a:pPr marL="0" indent="0">
              <a:buNone/>
            </a:pPr>
            <a:r>
              <a:rPr lang="en-ZW" dirty="0" err="1" smtClean="0">
                <a:latin typeface="Times New Roman" pitchFamily="18" charset="0"/>
                <a:cs typeface="Times New Roman" pitchFamily="18" charset="0"/>
              </a:rPr>
              <a:t>Hayter</a:t>
            </a:r>
            <a:r>
              <a:rPr lang="en-ZW" dirty="0">
                <a:latin typeface="Times New Roman" pitchFamily="18" charset="0"/>
                <a:cs typeface="Times New Roman" pitchFamily="18" charset="0"/>
              </a:rPr>
              <a:t>, C. S., Link, A. N., &amp; Scott, J. T. (2018). Public-sector entrepreneurship. </a:t>
            </a:r>
            <a:r>
              <a:rPr lang="en-ZW" i="1" dirty="0">
                <a:latin typeface="Times New Roman" pitchFamily="18" charset="0"/>
                <a:cs typeface="Times New Roman" pitchFamily="18" charset="0"/>
              </a:rPr>
              <a:t>Oxford Review of Economic Policy</a:t>
            </a:r>
            <a:r>
              <a:rPr lang="en-ZW" dirty="0">
                <a:latin typeface="Times New Roman" pitchFamily="18" charset="0"/>
                <a:cs typeface="Times New Roman" pitchFamily="18" charset="0"/>
              </a:rPr>
              <a:t>, </a:t>
            </a:r>
            <a:r>
              <a:rPr lang="en-ZW" i="1" dirty="0">
                <a:latin typeface="Times New Roman" pitchFamily="18" charset="0"/>
                <a:cs typeface="Times New Roman" pitchFamily="18" charset="0"/>
              </a:rPr>
              <a:t>34</a:t>
            </a:r>
            <a:r>
              <a:rPr lang="en-ZW" dirty="0">
                <a:latin typeface="Times New Roman" pitchFamily="18" charset="0"/>
                <a:cs typeface="Times New Roman" pitchFamily="18" charset="0"/>
              </a:rPr>
              <a:t>(4), 676-694.</a:t>
            </a:r>
          </a:p>
          <a:p>
            <a:pPr marL="0" indent="0">
              <a:buNone/>
            </a:pPr>
            <a:r>
              <a:rPr lang="en-ZW" dirty="0" smtClean="0">
                <a:latin typeface="Times New Roman" pitchFamily="18" charset="0"/>
                <a:cs typeface="Times New Roman" pitchFamily="18" charset="0"/>
              </a:rPr>
              <a:t>Lucas</a:t>
            </a:r>
            <a:r>
              <a:rPr lang="en-ZW" dirty="0">
                <a:latin typeface="Times New Roman" pitchFamily="18" charset="0"/>
                <a:cs typeface="Times New Roman" pitchFamily="18" charset="0"/>
              </a:rPr>
              <a:t>, D. S., (2018). Evidence-based policy as public entrepreneurship. </a:t>
            </a:r>
            <a:r>
              <a:rPr lang="en-ZW" i="1" dirty="0">
                <a:latin typeface="Times New Roman" pitchFamily="18" charset="0"/>
                <a:cs typeface="Times New Roman" pitchFamily="18" charset="0"/>
              </a:rPr>
              <a:t>Public Management Review</a:t>
            </a:r>
            <a:r>
              <a:rPr lang="en-ZW" dirty="0">
                <a:latin typeface="Times New Roman" pitchFamily="18" charset="0"/>
                <a:cs typeface="Times New Roman" pitchFamily="18" charset="0"/>
              </a:rPr>
              <a:t>, </a:t>
            </a:r>
            <a:r>
              <a:rPr lang="en-ZW" i="1" dirty="0">
                <a:latin typeface="Times New Roman" pitchFamily="18" charset="0"/>
                <a:cs typeface="Times New Roman" pitchFamily="18" charset="0"/>
              </a:rPr>
              <a:t>20</a:t>
            </a:r>
            <a:r>
              <a:rPr lang="en-ZW" dirty="0">
                <a:latin typeface="Times New Roman" pitchFamily="18" charset="0"/>
                <a:cs typeface="Times New Roman" pitchFamily="18" charset="0"/>
              </a:rPr>
              <a:t>(11), 1602-1622.</a:t>
            </a:r>
          </a:p>
          <a:p>
            <a:pPr marL="0" indent="0">
              <a:buNone/>
            </a:pPr>
            <a:r>
              <a:rPr lang="en-ZW" dirty="0" err="1">
                <a:latin typeface="Times New Roman" pitchFamily="18" charset="0"/>
                <a:cs typeface="Times New Roman" pitchFamily="18" charset="0"/>
              </a:rPr>
              <a:t>Marufu</a:t>
            </a:r>
            <a:r>
              <a:rPr lang="en-ZW" dirty="0">
                <a:latin typeface="Times New Roman" pitchFamily="18" charset="0"/>
                <a:cs typeface="Times New Roman" pitchFamily="18" charset="0"/>
              </a:rPr>
              <a:t>, L., (2018). Money changers face prosecution The Herald </a:t>
            </a:r>
            <a:r>
              <a:rPr lang="en-ZW" b="1" u="sng" dirty="0">
                <a:latin typeface="Times New Roman" pitchFamily="18" charset="0"/>
                <a:cs typeface="Times New Roman" pitchFamily="18" charset="0"/>
                <a:hlinkClick r:id="rId2"/>
              </a:rPr>
              <a:t>www.herald.co.zw</a:t>
            </a:r>
            <a:r>
              <a:rPr lang="en-ZW" dirty="0">
                <a:latin typeface="Times New Roman" pitchFamily="18" charset="0"/>
                <a:cs typeface="Times New Roman" pitchFamily="18" charset="0"/>
              </a:rPr>
              <a:t> 8 May, 2018</a:t>
            </a:r>
            <a:endParaRPr lang="en-ZW" b="1" dirty="0">
              <a:latin typeface="Times New Roman" pitchFamily="18" charset="0"/>
              <a:cs typeface="Times New Roman" pitchFamily="18" charset="0"/>
            </a:endParaRPr>
          </a:p>
          <a:p>
            <a:pPr marL="0" indent="0">
              <a:buNone/>
            </a:pPr>
            <a:r>
              <a:rPr lang="en-ZW" dirty="0" err="1">
                <a:latin typeface="Times New Roman" pitchFamily="18" charset="0"/>
                <a:cs typeface="Times New Roman" pitchFamily="18" charset="0"/>
              </a:rPr>
              <a:t>Mashaya</a:t>
            </a:r>
            <a:r>
              <a:rPr lang="en-ZW" dirty="0">
                <a:latin typeface="Times New Roman" pitchFamily="18" charset="0"/>
                <a:cs typeface="Times New Roman" pitchFamily="18" charset="0"/>
              </a:rPr>
              <a:t>, B., (2019). Government losing war on money changers </a:t>
            </a:r>
            <a:r>
              <a:rPr lang="en-ZW" i="1" dirty="0">
                <a:latin typeface="Times New Roman" pitchFamily="18" charset="0"/>
                <a:cs typeface="Times New Roman" pitchFamily="18" charset="0"/>
              </a:rPr>
              <a:t>Daily News</a:t>
            </a:r>
            <a:r>
              <a:rPr lang="en-ZW" dirty="0">
                <a:latin typeface="Times New Roman" pitchFamily="18" charset="0"/>
                <a:cs typeface="Times New Roman" pitchFamily="18" charset="0"/>
              </a:rPr>
              <a:t> </a:t>
            </a:r>
            <a:r>
              <a:rPr lang="en-US" u="sng" dirty="0">
                <a:latin typeface="Times New Roman" pitchFamily="18" charset="0"/>
                <a:cs typeface="Times New Roman" pitchFamily="18" charset="0"/>
                <a:hlinkClick r:id="rId3"/>
              </a:rPr>
              <a:t>www.dailynews.co.zw/articles 11 February 2019</a:t>
            </a:r>
            <a:r>
              <a:rPr lang="en-ZW" dirty="0">
                <a:latin typeface="Times New Roman" pitchFamily="18" charset="0"/>
                <a:cs typeface="Times New Roman" pitchFamily="18" charset="0"/>
              </a:rPr>
              <a:t>. </a:t>
            </a:r>
          </a:p>
          <a:p>
            <a:pPr marL="0" indent="0">
              <a:buNone/>
            </a:pPr>
            <a:r>
              <a:rPr lang="en-ZW" dirty="0" err="1">
                <a:latin typeface="Times New Roman" pitchFamily="18" charset="0"/>
                <a:cs typeface="Times New Roman" pitchFamily="18" charset="0"/>
              </a:rPr>
              <a:t>Muchenjekwa</a:t>
            </a:r>
            <a:r>
              <a:rPr lang="en-ZW" dirty="0">
                <a:latin typeface="Times New Roman" pitchFamily="18" charset="0"/>
                <a:cs typeface="Times New Roman" pitchFamily="18" charset="0"/>
              </a:rPr>
              <a:t>, K., &amp; Mhlanga B. (2018). Cops, Vendors Clash </a:t>
            </a:r>
            <a:r>
              <a:rPr lang="en-ZW" b="1" u="sng" dirty="0">
                <a:latin typeface="Times New Roman" pitchFamily="18" charset="0"/>
                <a:cs typeface="Times New Roman" pitchFamily="18" charset="0"/>
                <a:hlinkClick r:id="rId4"/>
              </a:rPr>
              <a:t>www.newsday.co.zw</a:t>
            </a:r>
            <a:r>
              <a:rPr lang="en-ZW" dirty="0">
                <a:latin typeface="Times New Roman" pitchFamily="18" charset="0"/>
                <a:cs typeface="Times New Roman" pitchFamily="18" charset="0"/>
              </a:rPr>
              <a:t> 21 September 2018</a:t>
            </a:r>
            <a:endParaRPr lang="en-ZW" b="1" dirty="0">
              <a:latin typeface="Times New Roman" pitchFamily="18" charset="0"/>
              <a:cs typeface="Times New Roman" pitchFamily="18" charset="0"/>
            </a:endParaRPr>
          </a:p>
          <a:p>
            <a:pPr marL="0" indent="0">
              <a:buNone/>
            </a:pPr>
            <a:r>
              <a:rPr lang="en-ZW" dirty="0" err="1">
                <a:latin typeface="Times New Roman" pitchFamily="18" charset="0"/>
                <a:cs typeface="Times New Roman" pitchFamily="18" charset="0"/>
              </a:rPr>
              <a:t>Mukorera</a:t>
            </a:r>
            <a:r>
              <a:rPr lang="en-ZW" dirty="0">
                <a:latin typeface="Times New Roman" pitchFamily="18" charset="0"/>
                <a:cs typeface="Times New Roman" pitchFamily="18" charset="0"/>
              </a:rPr>
              <a:t>, S. Z., (2019). Willingness To Formalize: A Case Study Of The Informal Micro And Small-Scale Enterprises In Zimbabwe. </a:t>
            </a:r>
            <a:r>
              <a:rPr lang="en-ZW" i="1" dirty="0">
                <a:latin typeface="Times New Roman" pitchFamily="18" charset="0"/>
                <a:cs typeface="Times New Roman" pitchFamily="18" charset="0"/>
              </a:rPr>
              <a:t>Journal of Developmental Entrepreneurship</a:t>
            </a:r>
            <a:r>
              <a:rPr lang="en-ZW" dirty="0">
                <a:latin typeface="Times New Roman" pitchFamily="18" charset="0"/>
                <a:cs typeface="Times New Roman" pitchFamily="18" charset="0"/>
              </a:rPr>
              <a:t>, </a:t>
            </a:r>
            <a:r>
              <a:rPr lang="en-ZW" i="1" dirty="0">
                <a:latin typeface="Times New Roman" pitchFamily="18" charset="0"/>
                <a:cs typeface="Times New Roman" pitchFamily="18" charset="0"/>
              </a:rPr>
              <a:t>24</a:t>
            </a:r>
            <a:r>
              <a:rPr lang="en-ZW" dirty="0">
                <a:latin typeface="Times New Roman" pitchFamily="18" charset="0"/>
                <a:cs typeface="Times New Roman" pitchFamily="18" charset="0"/>
              </a:rPr>
              <a:t>(01), 1950001.</a:t>
            </a:r>
          </a:p>
          <a:p>
            <a:pPr marL="0" indent="0">
              <a:buNone/>
            </a:pPr>
            <a:r>
              <a:rPr lang="en-ZW" dirty="0" err="1">
                <a:latin typeface="Times New Roman" pitchFamily="18" charset="0"/>
                <a:cs typeface="Times New Roman" pitchFamily="18" charset="0"/>
              </a:rPr>
              <a:t>Nyambayo</a:t>
            </a:r>
            <a:r>
              <a:rPr lang="en-ZW" dirty="0">
                <a:latin typeface="Times New Roman" pitchFamily="18" charset="0"/>
                <a:cs typeface="Times New Roman" pitchFamily="18" charset="0"/>
              </a:rPr>
              <a:t>,  L., (2018) </a:t>
            </a:r>
            <a:r>
              <a:rPr lang="en-ZW" dirty="0" err="1">
                <a:latin typeface="Times New Roman" pitchFamily="18" charset="0"/>
                <a:cs typeface="Times New Roman" pitchFamily="18" charset="0"/>
              </a:rPr>
              <a:t>Govt</a:t>
            </a:r>
            <a:r>
              <a:rPr lang="en-ZW" dirty="0">
                <a:latin typeface="Times New Roman" pitchFamily="18" charset="0"/>
                <a:cs typeface="Times New Roman" pitchFamily="18" charset="0"/>
              </a:rPr>
              <a:t>, Vendors clash </a:t>
            </a:r>
            <a:r>
              <a:rPr lang="en-ZW" i="1" dirty="0">
                <a:latin typeface="Times New Roman" pitchFamily="18" charset="0"/>
                <a:cs typeface="Times New Roman" pitchFamily="18" charset="0"/>
              </a:rPr>
              <a:t>Daily News</a:t>
            </a:r>
            <a:r>
              <a:rPr lang="en-ZW" dirty="0">
                <a:latin typeface="Times New Roman" pitchFamily="18" charset="0"/>
                <a:cs typeface="Times New Roman" pitchFamily="18" charset="0"/>
              </a:rPr>
              <a:t> </a:t>
            </a:r>
            <a:r>
              <a:rPr lang="en-ZW" b="1" u="sng" dirty="0">
                <a:latin typeface="Times New Roman" pitchFamily="18" charset="0"/>
                <a:cs typeface="Times New Roman" pitchFamily="18" charset="0"/>
                <a:hlinkClick r:id="rId5"/>
              </a:rPr>
              <a:t>www.dailynews.co.zw/articles</a:t>
            </a:r>
            <a:r>
              <a:rPr lang="en-ZW" dirty="0">
                <a:latin typeface="Times New Roman" pitchFamily="18" charset="0"/>
                <a:cs typeface="Times New Roman" pitchFamily="18" charset="0"/>
              </a:rPr>
              <a:t> 15 September 2018</a:t>
            </a:r>
            <a:endParaRPr lang="en-ZW" b="1" dirty="0">
              <a:latin typeface="Times New Roman" pitchFamily="18" charset="0"/>
              <a:cs typeface="Times New Roman" pitchFamily="18" charset="0"/>
            </a:endParaRPr>
          </a:p>
          <a:p>
            <a:pPr marL="0" indent="0">
              <a:buNone/>
            </a:pPr>
            <a:r>
              <a:rPr lang="en-ZW" dirty="0" err="1">
                <a:latin typeface="Times New Roman" pitchFamily="18" charset="0"/>
                <a:cs typeface="Times New Roman" pitchFamily="18" charset="0"/>
              </a:rPr>
              <a:t>Rogerson</a:t>
            </a:r>
            <a:r>
              <a:rPr lang="en-ZW" dirty="0">
                <a:latin typeface="Times New Roman" pitchFamily="18" charset="0"/>
                <a:cs typeface="Times New Roman" pitchFamily="18" charset="0"/>
              </a:rPr>
              <a:t>, C. M., (2018). Informal sector city tourism: cross-border shoppers in Johannesburg. </a:t>
            </a:r>
            <a:r>
              <a:rPr lang="en-ZW" i="1" dirty="0" err="1">
                <a:latin typeface="Times New Roman" pitchFamily="18" charset="0"/>
                <a:cs typeface="Times New Roman" pitchFamily="18" charset="0"/>
              </a:rPr>
              <a:t>GeoJournal</a:t>
            </a:r>
            <a:r>
              <a:rPr lang="en-ZW" i="1" dirty="0">
                <a:latin typeface="Times New Roman" pitchFamily="18" charset="0"/>
                <a:cs typeface="Times New Roman" pitchFamily="18" charset="0"/>
              </a:rPr>
              <a:t> of Tourism &amp; </a:t>
            </a:r>
            <a:r>
              <a:rPr lang="en-ZW" i="1" dirty="0" err="1">
                <a:latin typeface="Times New Roman" pitchFamily="18" charset="0"/>
                <a:cs typeface="Times New Roman" pitchFamily="18" charset="0"/>
              </a:rPr>
              <a:t>Geosites</a:t>
            </a:r>
            <a:r>
              <a:rPr lang="en-ZW" dirty="0">
                <a:latin typeface="Times New Roman" pitchFamily="18" charset="0"/>
                <a:cs typeface="Times New Roman" pitchFamily="18" charset="0"/>
              </a:rPr>
              <a:t>, </a:t>
            </a:r>
            <a:r>
              <a:rPr lang="en-ZW" i="1" dirty="0">
                <a:latin typeface="Times New Roman" pitchFamily="18" charset="0"/>
                <a:cs typeface="Times New Roman" pitchFamily="18" charset="0"/>
              </a:rPr>
              <a:t>22</a:t>
            </a:r>
            <a:r>
              <a:rPr lang="en-ZW" dirty="0">
                <a:latin typeface="Times New Roman" pitchFamily="18" charset="0"/>
                <a:cs typeface="Times New Roman" pitchFamily="18" charset="0"/>
              </a:rPr>
              <a:t>(2).</a:t>
            </a:r>
          </a:p>
          <a:p>
            <a:pPr marL="0" indent="0">
              <a:buNone/>
            </a:pPr>
            <a:r>
              <a:rPr lang="en-ZW" dirty="0" err="1" smtClean="0">
                <a:latin typeface="Times New Roman" pitchFamily="18" charset="0"/>
                <a:cs typeface="Times New Roman" pitchFamily="18" charset="0"/>
              </a:rPr>
              <a:t>Sithole</a:t>
            </a:r>
            <a:r>
              <a:rPr lang="en-ZW" dirty="0">
                <a:latin typeface="Times New Roman" pitchFamily="18" charset="0"/>
                <a:cs typeface="Times New Roman" pitchFamily="18" charset="0"/>
              </a:rPr>
              <a:t>, A., &amp; </a:t>
            </a:r>
            <a:r>
              <a:rPr lang="en-ZW" dirty="0" err="1">
                <a:latin typeface="Times New Roman" pitchFamily="18" charset="0"/>
                <a:cs typeface="Times New Roman" pitchFamily="18" charset="0"/>
              </a:rPr>
              <a:t>Muguti</a:t>
            </a:r>
            <a:r>
              <a:rPr lang="en-ZW" dirty="0">
                <a:latin typeface="Times New Roman" pitchFamily="18" charset="0"/>
                <a:cs typeface="Times New Roman" pitchFamily="18" charset="0"/>
              </a:rPr>
              <a:t>, T., (2018). More than Three Decades of Deprivation and Impoverishment: The growth of the informal Sector during the Mugabe Era in Zimbabwe. </a:t>
            </a:r>
            <a:r>
              <a:rPr lang="en-ZW" i="1" dirty="0">
                <a:latin typeface="Times New Roman" pitchFamily="18" charset="0"/>
                <a:cs typeface="Times New Roman" pitchFamily="18" charset="0"/>
              </a:rPr>
              <a:t>The End of an Era? Robert Mugabe and a Conflicting Legacy</a:t>
            </a:r>
            <a:r>
              <a:rPr lang="en-ZW" dirty="0">
                <a:latin typeface="Times New Roman" pitchFamily="18" charset="0"/>
                <a:cs typeface="Times New Roman" pitchFamily="18" charset="0"/>
              </a:rPr>
              <a:t>, 271.</a:t>
            </a:r>
          </a:p>
          <a:p>
            <a:pPr marL="0" indent="0">
              <a:buNone/>
            </a:pPr>
            <a:r>
              <a:rPr lang="en-ZW" dirty="0" err="1">
                <a:latin typeface="Times New Roman" pitchFamily="18" charset="0"/>
                <a:cs typeface="Times New Roman" pitchFamily="18" charset="0"/>
              </a:rPr>
              <a:t>Xaxa</a:t>
            </a:r>
            <a:r>
              <a:rPr lang="en-ZW" dirty="0">
                <a:latin typeface="Times New Roman" pitchFamily="18" charset="0"/>
                <a:cs typeface="Times New Roman" pitchFamily="18" charset="0"/>
              </a:rPr>
              <a:t>, (2018). Police Arrest 170 Money Changers Nationwide </a:t>
            </a:r>
            <a:r>
              <a:rPr lang="en-ZW" dirty="0" err="1">
                <a:latin typeface="Times New Roman" pitchFamily="18" charset="0"/>
                <a:cs typeface="Times New Roman" pitchFamily="18" charset="0"/>
              </a:rPr>
              <a:t>Pindula</a:t>
            </a:r>
            <a:r>
              <a:rPr lang="en-ZW" dirty="0">
                <a:latin typeface="Times New Roman" pitchFamily="18" charset="0"/>
                <a:cs typeface="Times New Roman" pitchFamily="18" charset="0"/>
              </a:rPr>
              <a:t> News  /news.pindula.co.zw 25 October 2018.</a:t>
            </a:r>
            <a:endParaRPr lang="en-ZW" b="1" dirty="0">
              <a:latin typeface="Times New Roman" pitchFamily="18" charset="0"/>
              <a:cs typeface="Times New Roman" pitchFamily="18" charset="0"/>
            </a:endParaRPr>
          </a:p>
          <a:p>
            <a:endParaRPr lang="en-ZW"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636070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9415" y="365125"/>
            <a:ext cx="5697416" cy="830629"/>
          </a:xfrm>
        </p:spPr>
        <p:txBody>
          <a:bodyPr>
            <a:normAutofit fontScale="90000"/>
          </a:bodyPr>
          <a:lstStyle/>
          <a:p>
            <a:r>
              <a:rPr lang="en-ZW" b="1" dirty="0" smtClean="0">
                <a:latin typeface="Times New Roman" pitchFamily="18" charset="0"/>
                <a:cs typeface="Times New Roman" pitchFamily="18" charset="0"/>
              </a:rPr>
              <a:t>Background of the study</a:t>
            </a:r>
            <a:endParaRPr lang="en-GB" dirty="0"/>
          </a:p>
        </p:txBody>
      </p:sp>
      <p:sp>
        <p:nvSpPr>
          <p:cNvPr id="3" name="Content Placeholder 2"/>
          <p:cNvSpPr>
            <a:spLocks noGrp="1"/>
          </p:cNvSpPr>
          <p:nvPr>
            <p:ph idx="1"/>
          </p:nvPr>
        </p:nvSpPr>
        <p:spPr>
          <a:xfrm>
            <a:off x="0" y="1090246"/>
            <a:ext cx="12192000" cy="5767754"/>
          </a:xfrm>
        </p:spPr>
        <p:txBody>
          <a:bodyPr>
            <a:normAutofit fontScale="92500" lnSpcReduction="10000"/>
          </a:bodyPr>
          <a:lstStyle/>
          <a:p>
            <a:pPr algn="just"/>
            <a:r>
              <a:rPr lang="en-US" dirty="0">
                <a:latin typeface="Times New Roman" pitchFamily="18" charset="0"/>
                <a:cs typeface="Times New Roman" pitchFamily="18" charset="0"/>
              </a:rPr>
              <a:t>Zimbabwe is one of the African countries which may still have the majority of the families living at less than the international poverty line of US$1.90 a </a:t>
            </a:r>
            <a:r>
              <a:rPr lang="en-US" dirty="0" smtClean="0">
                <a:latin typeface="Times New Roman" pitchFamily="18" charset="0"/>
                <a:cs typeface="Times New Roman" pitchFamily="18" charset="0"/>
              </a:rPr>
              <a:t>day and this situation could be currently worse than ever.</a:t>
            </a:r>
          </a:p>
          <a:p>
            <a:pPr algn="just"/>
            <a:r>
              <a:rPr lang="en-US" dirty="0">
                <a:latin typeface="Times New Roman" pitchFamily="18" charset="0"/>
                <a:cs typeface="Times New Roman" pitchFamily="18" charset="0"/>
              </a:rPr>
              <a:t>As citizens are faced with economic and political challenges, they tend to go informal (</a:t>
            </a:r>
            <a:r>
              <a:rPr lang="en-ZW" dirty="0" err="1">
                <a:latin typeface="Times New Roman" pitchFamily="18" charset="0"/>
                <a:cs typeface="Times New Roman" pitchFamily="18" charset="0"/>
              </a:rPr>
              <a:t>Sithole</a:t>
            </a:r>
            <a:r>
              <a:rPr lang="en-ZW" dirty="0">
                <a:latin typeface="Times New Roman" pitchFamily="18" charset="0"/>
                <a:cs typeface="Times New Roman" pitchFamily="18" charset="0"/>
              </a:rPr>
              <a:t> &amp; </a:t>
            </a:r>
            <a:r>
              <a:rPr lang="en-ZW" dirty="0" err="1">
                <a:latin typeface="Times New Roman" pitchFamily="18" charset="0"/>
                <a:cs typeface="Times New Roman" pitchFamily="18" charset="0"/>
              </a:rPr>
              <a:t>Muguti</a:t>
            </a:r>
            <a:r>
              <a:rPr lang="en-ZW" dirty="0">
                <a:latin typeface="Times New Roman" pitchFamily="18" charset="0"/>
                <a:cs typeface="Times New Roman" pitchFamily="18" charset="0"/>
              </a:rPr>
              <a:t>, 2018). </a:t>
            </a:r>
            <a:r>
              <a:rPr lang="en-US" dirty="0">
                <a:latin typeface="Times New Roman" pitchFamily="18" charset="0"/>
                <a:cs typeface="Times New Roman" pitchFamily="18" charset="0"/>
              </a:rPr>
              <a:t> Social systems under such situations </a:t>
            </a:r>
            <a:r>
              <a:rPr lang="en-US" dirty="0" smtClean="0">
                <a:latin typeface="Times New Roman" pitchFamily="18" charset="0"/>
                <a:cs typeface="Times New Roman" pitchFamily="18" charset="0"/>
              </a:rPr>
              <a:t>tend </a:t>
            </a:r>
            <a:r>
              <a:rPr lang="en-US" dirty="0">
                <a:latin typeface="Times New Roman" pitchFamily="18" charset="0"/>
                <a:cs typeface="Times New Roman" pitchFamily="18" charset="0"/>
              </a:rPr>
              <a:t>to create survival strategies </a:t>
            </a:r>
            <a:r>
              <a:rPr lang="en-US" dirty="0" smtClean="0">
                <a:latin typeface="Times New Roman" pitchFamily="18" charset="0"/>
                <a:cs typeface="Times New Roman" pitchFamily="18" charset="0"/>
              </a:rPr>
              <a:t>so as to earn </a:t>
            </a:r>
            <a:r>
              <a:rPr lang="en-US" dirty="0">
                <a:latin typeface="Times New Roman" pitchFamily="18" charset="0"/>
                <a:cs typeface="Times New Roman" pitchFamily="18" charset="0"/>
              </a:rPr>
              <a:t>a living. When societies seek to engage in economic activities which are aimed at survival, it also means they </a:t>
            </a:r>
            <a:r>
              <a:rPr lang="en-US" dirty="0" smtClean="0">
                <a:latin typeface="Times New Roman" pitchFamily="18" charset="0"/>
                <a:cs typeface="Times New Roman" pitchFamily="18" charset="0"/>
              </a:rPr>
              <a:t>would be </a:t>
            </a:r>
            <a:r>
              <a:rPr lang="en-US" dirty="0">
                <a:latin typeface="Times New Roman" pitchFamily="18" charset="0"/>
                <a:cs typeface="Times New Roman" pitchFamily="18" charset="0"/>
              </a:rPr>
              <a:t>poor.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According </a:t>
            </a:r>
            <a:r>
              <a:rPr lang="en-US" dirty="0">
                <a:latin typeface="Times New Roman" pitchFamily="18" charset="0"/>
                <a:cs typeface="Times New Roman" pitchFamily="18" charset="0"/>
              </a:rPr>
              <a:t>to </a:t>
            </a:r>
            <a:r>
              <a:rPr lang="en-ZW" dirty="0" err="1">
                <a:latin typeface="Times New Roman" pitchFamily="18" charset="0"/>
                <a:cs typeface="Times New Roman" pitchFamily="18" charset="0"/>
              </a:rPr>
              <a:t>Rogerson</a:t>
            </a:r>
            <a:r>
              <a:rPr lang="en-ZW" dirty="0">
                <a:latin typeface="Times New Roman" pitchFamily="18" charset="0"/>
                <a:cs typeface="Times New Roman" pitchFamily="18" charset="0"/>
              </a:rPr>
              <a:t> (2018)</a:t>
            </a:r>
            <a:r>
              <a:rPr lang="en-US" dirty="0">
                <a:latin typeface="Times New Roman" pitchFamily="18" charset="0"/>
                <a:cs typeface="Times New Roman" pitchFamily="18" charset="0"/>
              </a:rPr>
              <a:t> “informality is a distinguishing trait of economic life across much of the global South”.  The informal sector has merit to societies because of various reasons which include: versatility, avoiding government procedures and regulations and subverting the tax regime.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the other hand, when society goes informal, some governments may view such behaviour as indiscipline, yet it supposed to be viewed as entrepreneurial (</a:t>
            </a:r>
            <a:r>
              <a:rPr lang="en-US" dirty="0" err="1">
                <a:latin typeface="Times New Roman" pitchFamily="18" charset="0"/>
                <a:cs typeface="Times New Roman" pitchFamily="18" charset="0"/>
              </a:rPr>
              <a:t>Bango</a:t>
            </a:r>
            <a:r>
              <a:rPr lang="en-US" dirty="0">
                <a:latin typeface="Times New Roman" pitchFamily="18" charset="0"/>
                <a:cs typeface="Times New Roman" pitchFamily="18" charset="0"/>
              </a:rPr>
              <a:t> et al., 2018).  As such governments would react in a way that would show that they are in control. </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13956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2956" y="0"/>
            <a:ext cx="7389629" cy="893135"/>
          </a:xfrm>
        </p:spPr>
        <p:txBody>
          <a:bodyPr>
            <a:normAutofit fontScale="90000"/>
          </a:bodyPr>
          <a:lstStyle/>
          <a:p>
            <a:r>
              <a:rPr lang="en-ZW" b="1" dirty="0">
                <a:latin typeface="Times New Roman" pitchFamily="18" charset="0"/>
                <a:cs typeface="Times New Roman" pitchFamily="18" charset="0"/>
              </a:rPr>
              <a:t>Background of the </a:t>
            </a:r>
            <a:r>
              <a:rPr lang="en-ZW" b="1" dirty="0" smtClean="0">
                <a:latin typeface="Times New Roman" pitchFamily="18" charset="0"/>
                <a:cs typeface="Times New Roman" pitchFamily="18" charset="0"/>
              </a:rPr>
              <a:t>study </a:t>
            </a:r>
            <a:r>
              <a:rPr lang="en-ZW" b="1" dirty="0" err="1" smtClean="0">
                <a:latin typeface="Times New Roman" pitchFamily="18" charset="0"/>
                <a:cs typeface="Times New Roman" pitchFamily="18" charset="0"/>
              </a:rPr>
              <a:t>Cont</a:t>
            </a:r>
            <a:r>
              <a:rPr lang="en-ZW" b="1" dirty="0" smtClean="0">
                <a:latin typeface="Times New Roman" pitchFamily="18" charset="0"/>
                <a:cs typeface="Times New Roman" pitchFamily="18" charset="0"/>
              </a:rPr>
              <a:t>…</a:t>
            </a:r>
            <a:endParaRPr lang="en-ZW" dirty="0"/>
          </a:p>
        </p:txBody>
      </p:sp>
      <p:sp>
        <p:nvSpPr>
          <p:cNvPr id="3" name="Content Placeholder 2"/>
          <p:cNvSpPr>
            <a:spLocks noGrp="1"/>
          </p:cNvSpPr>
          <p:nvPr>
            <p:ph idx="1"/>
          </p:nvPr>
        </p:nvSpPr>
        <p:spPr>
          <a:xfrm>
            <a:off x="0" y="935666"/>
            <a:ext cx="12192000" cy="5922334"/>
          </a:xfrm>
        </p:spPr>
        <p:txBody>
          <a:bodyPr>
            <a:normAutofit fontScale="92500"/>
          </a:bodyPr>
          <a:lstStyle/>
          <a:p>
            <a:pPr algn="just"/>
            <a:r>
              <a:rPr lang="en-US" dirty="0">
                <a:latin typeface="Times New Roman" pitchFamily="18" charset="0"/>
                <a:cs typeface="Times New Roman" pitchFamily="18" charset="0"/>
              </a:rPr>
              <a:t>The government may also react by introducing some measures like introducing presumptive taxes to the informal sector (</a:t>
            </a:r>
            <a:r>
              <a:rPr lang="en-ZW" dirty="0">
                <a:latin typeface="Times New Roman" pitchFamily="18" charset="0"/>
                <a:cs typeface="Times New Roman" pitchFamily="18" charset="0"/>
              </a:rPr>
              <a:t>Dube &amp; </a:t>
            </a:r>
            <a:r>
              <a:rPr lang="en-ZW" dirty="0" err="1">
                <a:latin typeface="Times New Roman" pitchFamily="18" charset="0"/>
                <a:cs typeface="Times New Roman" pitchFamily="18" charset="0"/>
              </a:rPr>
              <a:t>Casale</a:t>
            </a:r>
            <a:r>
              <a:rPr lang="en-ZW" dirty="0">
                <a:latin typeface="Times New Roman" pitchFamily="18" charset="0"/>
                <a:cs typeface="Times New Roman" pitchFamily="18" charset="0"/>
              </a:rPr>
              <a:t>, 2019). </a:t>
            </a:r>
            <a:r>
              <a:rPr lang="en-US" dirty="0">
                <a:latin typeface="Times New Roman" pitchFamily="18" charset="0"/>
                <a:cs typeface="Times New Roman" pitchFamily="18" charset="0"/>
              </a:rPr>
              <a:t>Thus when a government views and reacts to social economic activities this way, it is viewed in this study as contributing to poverty, and this becomes a governance and policing problem.</a:t>
            </a:r>
            <a:endParaRPr lang="en-ZW" dirty="0">
              <a:latin typeface="Times New Roman" pitchFamily="18" charset="0"/>
              <a:cs typeface="Times New Roman" pitchFamily="18" charset="0"/>
            </a:endParaRPr>
          </a:p>
          <a:p>
            <a:pPr algn="just"/>
            <a:r>
              <a:rPr lang="en-ZW" dirty="0">
                <a:latin typeface="Times New Roman" pitchFamily="18" charset="0"/>
                <a:cs typeface="Times New Roman" pitchFamily="18" charset="0"/>
              </a:rPr>
              <a:t>According to </a:t>
            </a:r>
            <a:r>
              <a:rPr lang="en-ZW" dirty="0" err="1">
                <a:latin typeface="Times New Roman" pitchFamily="18" charset="0"/>
                <a:cs typeface="Times New Roman" pitchFamily="18" charset="0"/>
              </a:rPr>
              <a:t>Ostrom</a:t>
            </a:r>
            <a:r>
              <a:rPr lang="en-ZW" dirty="0">
                <a:latin typeface="Times New Roman" pitchFamily="18" charset="0"/>
                <a:cs typeface="Times New Roman" pitchFamily="18" charset="0"/>
              </a:rPr>
              <a:t> (2005), opening  the  public  sphere  to  entrepreneurship  and innovation at local, regional, and international levels is also a key to increasing the level and quality of public goods – e.g., peace, safety, and health – available to citizens.</a:t>
            </a:r>
          </a:p>
          <a:p>
            <a:pPr algn="just"/>
            <a:r>
              <a:rPr lang="en-ZW" dirty="0">
                <a:latin typeface="Times New Roman" pitchFamily="18" charset="0"/>
                <a:cs typeface="Times New Roman" pitchFamily="18" charset="0"/>
              </a:rPr>
              <a:t>In other words, when governments have a specific focus on entrepreneurship within their law enforcement agencies and the institution of policing, they enhance the wellbeing of their citizens. </a:t>
            </a:r>
          </a:p>
          <a:p>
            <a:pPr algn="just"/>
            <a:r>
              <a:rPr lang="en-ZW" dirty="0">
                <a:latin typeface="Times New Roman" pitchFamily="18" charset="0"/>
                <a:cs typeface="Times New Roman" pitchFamily="18" charset="0"/>
              </a:rPr>
              <a:t>Innovation can occur in the provision of law enforcement activities that emanate from an entrepreneurial </a:t>
            </a:r>
            <a:r>
              <a:rPr lang="en-ZW" dirty="0" err="1">
                <a:latin typeface="Times New Roman" pitchFamily="18" charset="0"/>
                <a:cs typeface="Times New Roman" pitchFamily="18" charset="0"/>
              </a:rPr>
              <a:t>mindset</a:t>
            </a:r>
            <a:r>
              <a:rPr lang="en-ZW" dirty="0">
                <a:latin typeface="Times New Roman" pitchFamily="18" charset="0"/>
                <a:cs typeface="Times New Roman" pitchFamily="18" charset="0"/>
              </a:rPr>
              <a:t> which unlocks individual freedom as the public sector is also unlocked from rigid, top-down, hierarchical organization (</a:t>
            </a:r>
            <a:r>
              <a:rPr lang="en-ZW" dirty="0" err="1">
                <a:latin typeface="Times New Roman" pitchFamily="18" charset="0"/>
                <a:cs typeface="Times New Roman" pitchFamily="18" charset="0"/>
              </a:rPr>
              <a:t>Ostrom</a:t>
            </a:r>
            <a:r>
              <a:rPr lang="en-ZW" dirty="0">
                <a:latin typeface="Times New Roman" pitchFamily="18" charset="0"/>
                <a:cs typeface="Times New Roman" pitchFamily="18" charset="0"/>
              </a:rPr>
              <a:t>, 2005).</a:t>
            </a:r>
            <a:endParaRPr lang="en-US" dirty="0">
              <a:latin typeface="Times New Roman" pitchFamily="18" charset="0"/>
              <a:cs typeface="Times New Roman" pitchFamily="18" charset="0"/>
            </a:endParaRPr>
          </a:p>
          <a:p>
            <a:endParaRPr lang="en-ZW" dirty="0"/>
          </a:p>
        </p:txBody>
      </p:sp>
    </p:spTree>
    <p:extLst>
      <p:ext uri="{BB962C8B-B14F-4D97-AF65-F5344CB8AC3E}">
        <p14:creationId xmlns:p14="http://schemas.microsoft.com/office/powerpoint/2010/main" val="355034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7231" y="0"/>
            <a:ext cx="4794738" cy="795460"/>
          </a:xfrm>
        </p:spPr>
        <p:txBody>
          <a:bodyPr/>
          <a:lstStyle/>
          <a:p>
            <a:r>
              <a:rPr lang="en-ZW" sz="4000" b="1" dirty="0">
                <a:solidFill>
                  <a:prstClr val="black"/>
                </a:solidFill>
                <a:latin typeface="Times New Roman" pitchFamily="18" charset="0"/>
                <a:cs typeface="Times New Roman" pitchFamily="18" charset="0"/>
              </a:rPr>
              <a:t>OBJECTIVES</a:t>
            </a:r>
            <a:endParaRPr lang="en-GB" dirty="0"/>
          </a:p>
        </p:txBody>
      </p:sp>
      <p:sp>
        <p:nvSpPr>
          <p:cNvPr id="3" name="Content Placeholder 2"/>
          <p:cNvSpPr>
            <a:spLocks noGrp="1"/>
          </p:cNvSpPr>
          <p:nvPr>
            <p:ph idx="1"/>
          </p:nvPr>
        </p:nvSpPr>
        <p:spPr>
          <a:xfrm>
            <a:off x="0" y="984738"/>
            <a:ext cx="12192000" cy="5873261"/>
          </a:xfrm>
        </p:spPr>
        <p:txBody>
          <a:bodyPr>
            <a:normAutofit/>
          </a:bodyPr>
          <a:lstStyle/>
          <a:p>
            <a:r>
              <a:rPr lang="en-ZW" sz="3600" dirty="0">
                <a:latin typeface="Times New Roman" pitchFamily="18" charset="0"/>
                <a:cs typeface="Times New Roman" pitchFamily="18" charset="0"/>
              </a:rPr>
              <a:t>The aim of the study was to establish the ideal government mind-set towards the informal sector and how it will contribute towards alleviation of poverty. </a:t>
            </a:r>
            <a:endParaRPr lang="en-ZW" sz="3600" dirty="0" smtClean="0">
              <a:latin typeface="Times New Roman" pitchFamily="18" charset="0"/>
              <a:cs typeface="Times New Roman" pitchFamily="18" charset="0"/>
            </a:endParaRPr>
          </a:p>
          <a:p>
            <a:pPr marL="0" indent="0">
              <a:buNone/>
            </a:pPr>
            <a:r>
              <a:rPr lang="en-ZW" sz="3600" dirty="0" smtClean="0">
                <a:latin typeface="Times New Roman" pitchFamily="18" charset="0"/>
                <a:cs typeface="Times New Roman" pitchFamily="18" charset="0"/>
              </a:rPr>
              <a:t>The </a:t>
            </a:r>
            <a:r>
              <a:rPr lang="en-ZW" sz="3600" dirty="0">
                <a:latin typeface="Times New Roman" pitchFamily="18" charset="0"/>
                <a:cs typeface="Times New Roman" pitchFamily="18" charset="0"/>
              </a:rPr>
              <a:t>objectives of the study were:</a:t>
            </a:r>
          </a:p>
          <a:p>
            <a:pPr lvl="0"/>
            <a:r>
              <a:rPr lang="en-ZW" sz="3600" dirty="0">
                <a:latin typeface="Times New Roman" pitchFamily="18" charset="0"/>
                <a:cs typeface="Times New Roman" pitchFamily="18" charset="0"/>
              </a:rPr>
              <a:t>To establish reasons of getting into informal dealings.</a:t>
            </a:r>
          </a:p>
          <a:p>
            <a:pPr lvl="0"/>
            <a:r>
              <a:rPr lang="en-ZW" sz="3600" dirty="0">
                <a:latin typeface="Times New Roman" pitchFamily="18" charset="0"/>
                <a:cs typeface="Times New Roman" pitchFamily="18" charset="0"/>
              </a:rPr>
              <a:t>To examine government’s reaction to informal dealings</a:t>
            </a:r>
          </a:p>
          <a:p>
            <a:pPr lvl="0"/>
            <a:r>
              <a:rPr lang="en-ZW" sz="3600" dirty="0">
                <a:latin typeface="Times New Roman" pitchFamily="18" charset="0"/>
                <a:cs typeface="Times New Roman" pitchFamily="18" charset="0"/>
              </a:rPr>
              <a:t>To establish the government argument of eradicating the informal dealings</a:t>
            </a:r>
          </a:p>
          <a:p>
            <a:pPr lvl="0"/>
            <a:r>
              <a:rPr lang="en-ZW" sz="3600" dirty="0">
                <a:latin typeface="Times New Roman" pitchFamily="18" charset="0"/>
                <a:cs typeface="Times New Roman" pitchFamily="18" charset="0"/>
              </a:rPr>
              <a:t>To analyse people’s expectations from </a:t>
            </a:r>
            <a:r>
              <a:rPr lang="en-ZW" sz="3600" dirty="0" smtClean="0">
                <a:latin typeface="Times New Roman" pitchFamily="18" charset="0"/>
                <a:cs typeface="Times New Roman" pitchFamily="18" charset="0"/>
              </a:rPr>
              <a:t>the </a:t>
            </a:r>
            <a:r>
              <a:rPr lang="en-ZW" sz="3600" dirty="0">
                <a:latin typeface="Times New Roman" pitchFamily="18" charset="0"/>
                <a:cs typeface="Times New Roman" pitchFamily="18" charset="0"/>
              </a:rPr>
              <a:t>government</a:t>
            </a:r>
          </a:p>
          <a:p>
            <a:pPr marL="0" indent="0">
              <a:buNone/>
            </a:pPr>
            <a:endParaRPr lang="en-ZW" sz="3600" dirty="0"/>
          </a:p>
        </p:txBody>
      </p:sp>
    </p:spTree>
    <p:extLst>
      <p:ext uri="{BB962C8B-B14F-4D97-AF65-F5344CB8AC3E}">
        <p14:creationId xmlns:p14="http://schemas.microsoft.com/office/powerpoint/2010/main" val="3887442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2062" y="0"/>
            <a:ext cx="3915507" cy="795460"/>
          </a:xfrm>
        </p:spPr>
        <p:txBody>
          <a:bodyPr/>
          <a:lstStyle/>
          <a:p>
            <a:r>
              <a:rPr lang="en-ZW" b="1" dirty="0">
                <a:solidFill>
                  <a:prstClr val="black"/>
                </a:solidFill>
                <a:latin typeface="Times New Roman" pitchFamily="18" charset="0"/>
                <a:cs typeface="Times New Roman" pitchFamily="18" charset="0"/>
              </a:rPr>
              <a:t>METHODS</a:t>
            </a:r>
            <a:endParaRPr lang="en-GB" dirty="0"/>
          </a:p>
        </p:txBody>
      </p:sp>
      <p:sp>
        <p:nvSpPr>
          <p:cNvPr id="3" name="Content Placeholder 2"/>
          <p:cNvSpPr>
            <a:spLocks noGrp="1"/>
          </p:cNvSpPr>
          <p:nvPr>
            <p:ph idx="1"/>
          </p:nvPr>
        </p:nvSpPr>
        <p:spPr>
          <a:xfrm>
            <a:off x="0" y="1055078"/>
            <a:ext cx="12192000" cy="5802922"/>
          </a:xfrm>
        </p:spPr>
        <p:txBody>
          <a:bodyPr>
            <a:normAutofit/>
          </a:bodyPr>
          <a:lstStyle/>
          <a:p>
            <a:r>
              <a:rPr lang="en-ZW" dirty="0">
                <a:latin typeface="Times New Roman" pitchFamily="18" charset="0"/>
                <a:cs typeface="Times New Roman" pitchFamily="18" charset="0"/>
              </a:rPr>
              <a:t>The researcher used 3 consecutive group interviews to gather qualitative data from venders and money changers in </a:t>
            </a:r>
            <a:r>
              <a:rPr lang="en-ZW" dirty="0" err="1">
                <a:latin typeface="Times New Roman" pitchFamily="18" charset="0"/>
                <a:cs typeface="Times New Roman" pitchFamily="18" charset="0"/>
              </a:rPr>
              <a:t>Chinhoyi</a:t>
            </a:r>
            <a:r>
              <a:rPr lang="en-ZW" dirty="0">
                <a:latin typeface="Times New Roman" pitchFamily="18" charset="0"/>
                <a:cs typeface="Times New Roman" pitchFamily="18" charset="0"/>
              </a:rPr>
              <a:t> town. Each group interview had 10 people which consisted of vendors and money changers. </a:t>
            </a:r>
          </a:p>
          <a:p>
            <a:pPr marL="0" indent="0">
              <a:buNone/>
            </a:pP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2569203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4214" y="365126"/>
            <a:ext cx="4700955" cy="947860"/>
          </a:xfrm>
        </p:spPr>
        <p:txBody>
          <a:bodyPr/>
          <a:lstStyle/>
          <a:p>
            <a:r>
              <a:rPr lang="en-ZW" b="1" dirty="0">
                <a:latin typeface="Times New Roman" pitchFamily="18" charset="0"/>
                <a:cs typeface="Times New Roman" pitchFamily="18" charset="0"/>
              </a:rPr>
              <a:t>FINDINGS </a:t>
            </a:r>
            <a:endParaRPr lang="en-ZW" dirty="0">
              <a:latin typeface="Times New Roman" pitchFamily="18" charset="0"/>
              <a:cs typeface="Times New Roman" pitchFamily="18" charset="0"/>
            </a:endParaRPr>
          </a:p>
        </p:txBody>
      </p:sp>
      <p:sp>
        <p:nvSpPr>
          <p:cNvPr id="3" name="Content Placeholder 2"/>
          <p:cNvSpPr>
            <a:spLocks noGrp="1"/>
          </p:cNvSpPr>
          <p:nvPr>
            <p:ph idx="1"/>
          </p:nvPr>
        </p:nvSpPr>
        <p:spPr>
          <a:xfrm>
            <a:off x="0" y="1324708"/>
            <a:ext cx="12192000" cy="5533291"/>
          </a:xfrm>
        </p:spPr>
        <p:txBody>
          <a:bodyPr>
            <a:normAutofit fontScale="92500"/>
          </a:bodyPr>
          <a:lstStyle/>
          <a:p>
            <a:pPr marL="342900" indent="-342900">
              <a:lnSpc>
                <a:spcPct val="100000"/>
              </a:lnSpc>
              <a:spcBef>
                <a:spcPct val="20000"/>
              </a:spcBef>
            </a:pPr>
            <a:r>
              <a:rPr lang="en-ZW" sz="2400" dirty="0">
                <a:latin typeface="Times New Roman" pitchFamily="18" charset="0"/>
                <a:cs typeface="Times New Roman" pitchFamily="18" charset="0"/>
              </a:rPr>
              <a:t>The findings from the 3 group interviews were tabulated and summarised in </a:t>
            </a:r>
            <a:r>
              <a:rPr lang="en-ZW" sz="2400" dirty="0" smtClean="0">
                <a:latin typeface="Times New Roman" pitchFamily="18" charset="0"/>
                <a:cs typeface="Times New Roman" pitchFamily="18" charset="0"/>
              </a:rPr>
              <a:t>four </a:t>
            </a:r>
            <a:r>
              <a:rPr lang="en-ZW" sz="2400" dirty="0">
                <a:latin typeface="Times New Roman" pitchFamily="18" charset="0"/>
                <a:cs typeface="Times New Roman" pitchFamily="18" charset="0"/>
              </a:rPr>
              <a:t>categories: reasons of going informal, government reactions to informal </a:t>
            </a:r>
            <a:r>
              <a:rPr lang="en-ZW" sz="2400" dirty="0" smtClean="0">
                <a:latin typeface="Times New Roman" pitchFamily="18" charset="0"/>
                <a:cs typeface="Times New Roman" pitchFamily="18" charset="0"/>
              </a:rPr>
              <a:t>dealings, the government rationale of reaction </a:t>
            </a:r>
            <a:r>
              <a:rPr lang="en-ZW" sz="2400" dirty="0">
                <a:latin typeface="Times New Roman" pitchFamily="18" charset="0"/>
                <a:cs typeface="Times New Roman" pitchFamily="18" charset="0"/>
              </a:rPr>
              <a:t>and the people’s </a:t>
            </a:r>
            <a:r>
              <a:rPr lang="en-ZW" sz="2400" dirty="0" smtClean="0">
                <a:latin typeface="Times New Roman" pitchFamily="18" charset="0"/>
                <a:cs typeface="Times New Roman" pitchFamily="18" charset="0"/>
              </a:rPr>
              <a:t>expectations from their governments. </a:t>
            </a:r>
            <a:r>
              <a:rPr lang="en-ZW" sz="2400" dirty="0">
                <a:latin typeface="Times New Roman" pitchFamily="18" charset="0"/>
                <a:cs typeface="Times New Roman" pitchFamily="18" charset="0"/>
              </a:rPr>
              <a:t>The commonly stated </a:t>
            </a:r>
            <a:r>
              <a:rPr lang="en-ZW" sz="2400" dirty="0" smtClean="0">
                <a:latin typeface="Times New Roman" pitchFamily="18" charset="0"/>
                <a:cs typeface="Times New Roman" pitchFamily="18" charset="0"/>
              </a:rPr>
              <a:t>results from the interviewees were presented </a:t>
            </a:r>
            <a:r>
              <a:rPr lang="en-ZW" sz="2400" dirty="0">
                <a:latin typeface="Times New Roman" pitchFamily="18" charset="0"/>
                <a:cs typeface="Times New Roman" pitchFamily="18" charset="0"/>
              </a:rPr>
              <a:t>in </a:t>
            </a:r>
            <a:r>
              <a:rPr lang="en-ZW" sz="2400" b="1" dirty="0">
                <a:latin typeface="Times New Roman" pitchFamily="18" charset="0"/>
                <a:cs typeface="Times New Roman" pitchFamily="18" charset="0"/>
              </a:rPr>
              <a:t>Table 1</a:t>
            </a:r>
            <a:r>
              <a:rPr lang="en-ZW" sz="2400" dirty="0">
                <a:latin typeface="Times New Roman" pitchFamily="18" charset="0"/>
                <a:cs typeface="Times New Roman" pitchFamily="18" charset="0"/>
              </a:rPr>
              <a:t> </a:t>
            </a:r>
            <a:r>
              <a:rPr lang="en-ZW" sz="2400" dirty="0" smtClean="0">
                <a:latin typeface="Times New Roman" pitchFamily="18" charset="0"/>
                <a:cs typeface="Times New Roman" pitchFamily="18" charset="0"/>
              </a:rPr>
              <a:t>below.</a:t>
            </a:r>
          </a:p>
          <a:p>
            <a:pPr marL="342900" indent="-342900">
              <a:lnSpc>
                <a:spcPct val="100000"/>
              </a:lnSpc>
              <a:spcBef>
                <a:spcPct val="20000"/>
              </a:spcBef>
            </a:pPr>
            <a:r>
              <a:rPr lang="en-ZW" sz="2400" dirty="0" smtClean="0">
                <a:latin typeface="Times New Roman" pitchFamily="18" charset="0"/>
                <a:cs typeface="Times New Roman" pitchFamily="18" charset="0"/>
              </a:rPr>
              <a:t>An </a:t>
            </a:r>
            <a:r>
              <a:rPr lang="en-ZW" sz="2400" dirty="0">
                <a:latin typeface="Times New Roman" pitchFamily="18" charset="0"/>
                <a:cs typeface="Times New Roman" pitchFamily="18" charset="0"/>
              </a:rPr>
              <a:t>analysis of the results </a:t>
            </a:r>
            <a:r>
              <a:rPr lang="en-ZW" sz="2400" dirty="0" smtClean="0">
                <a:latin typeface="Times New Roman" pitchFamily="18" charset="0"/>
                <a:cs typeface="Times New Roman" pitchFamily="18" charset="0"/>
              </a:rPr>
              <a:t>in </a:t>
            </a:r>
            <a:r>
              <a:rPr lang="en-ZW" sz="2400" b="1" dirty="0" smtClean="0">
                <a:latin typeface="Times New Roman" pitchFamily="18" charset="0"/>
                <a:cs typeface="Times New Roman" pitchFamily="18" charset="0"/>
              </a:rPr>
              <a:t>Table 1</a:t>
            </a:r>
            <a:r>
              <a:rPr lang="en-ZW" sz="2400" dirty="0" smtClean="0">
                <a:latin typeface="Times New Roman" pitchFamily="18" charset="0"/>
                <a:cs typeface="Times New Roman" pitchFamily="18" charset="0"/>
              </a:rPr>
              <a:t> </a:t>
            </a:r>
            <a:r>
              <a:rPr lang="en-ZW" sz="2400" dirty="0">
                <a:latin typeface="Times New Roman" pitchFamily="18" charset="0"/>
                <a:cs typeface="Times New Roman" pitchFamily="18" charset="0"/>
              </a:rPr>
              <a:t>shows that there is a rift between the mind-set of the government and that of the people. Generally people aim to enhance their wellbeing and their waste enemy is poverty which puts the wellbeing of the people at stake. The people, in the effort to fight poverty then get into some informal economic activities. As such, the people have expectations from the government which mostly has to do with </a:t>
            </a:r>
            <a:r>
              <a:rPr lang="en-ZW" sz="2400" dirty="0" smtClean="0">
                <a:latin typeface="Times New Roman" pitchFamily="18" charset="0"/>
                <a:cs typeface="Times New Roman" pitchFamily="18" charset="0"/>
              </a:rPr>
              <a:t>governance - policing and law enforcement </a:t>
            </a:r>
            <a:r>
              <a:rPr lang="en-ZW" sz="2400" dirty="0">
                <a:latin typeface="Times New Roman" pitchFamily="18" charset="0"/>
                <a:cs typeface="Times New Roman" pitchFamily="18" charset="0"/>
              </a:rPr>
              <a:t>which enhance the people’s wellbeing. In contrast, the government in most instances view the people’s efforts as looking down upon the government as an authority (</a:t>
            </a:r>
            <a:r>
              <a:rPr lang="en-ZW" sz="2400" dirty="0" err="1">
                <a:latin typeface="Times New Roman" pitchFamily="18" charset="0"/>
                <a:cs typeface="Times New Roman" pitchFamily="18" charset="0"/>
              </a:rPr>
              <a:t>Mukorera</a:t>
            </a:r>
            <a:r>
              <a:rPr lang="en-ZW" sz="2400" dirty="0">
                <a:latin typeface="Times New Roman" pitchFamily="18" charset="0"/>
                <a:cs typeface="Times New Roman" pitchFamily="18" charset="0"/>
              </a:rPr>
              <a:t>, 2019). The reaction of the government to the people’s survival efforts is evidence of poor governance which lead to perpetuation of poverty in Zimbabwe and other developing African countries.</a:t>
            </a:r>
          </a:p>
          <a:p>
            <a:pPr marL="0" indent="0">
              <a:lnSpc>
                <a:spcPct val="100000"/>
              </a:lnSpc>
              <a:spcBef>
                <a:spcPct val="20000"/>
              </a:spcBef>
              <a:buNone/>
            </a:pPr>
            <a:endParaRPr lang="en-ZW" sz="2400" dirty="0" smtClean="0"/>
          </a:p>
          <a:p>
            <a:pPr marL="0" indent="0">
              <a:lnSpc>
                <a:spcPct val="100000"/>
              </a:lnSpc>
              <a:spcBef>
                <a:spcPct val="20000"/>
              </a:spcBef>
              <a:buNone/>
            </a:pPr>
            <a:r>
              <a:rPr lang="en-ZW" sz="2400" b="1" dirty="0">
                <a:latin typeface="Times New Roman" pitchFamily="18" charset="0"/>
                <a:cs typeface="Times New Roman" pitchFamily="18" charset="0"/>
              </a:rPr>
              <a:t>Table 1: Qualitative Data from the Group Interviews.</a:t>
            </a:r>
            <a:endParaRPr lang="en-ZW" sz="2400" dirty="0">
              <a:latin typeface="Times New Roman" pitchFamily="18" charset="0"/>
              <a:cs typeface="Times New Roman" pitchFamily="18" charset="0"/>
            </a:endParaRPr>
          </a:p>
          <a:p>
            <a:pPr marL="0" indent="0">
              <a:lnSpc>
                <a:spcPct val="100000"/>
              </a:lnSpc>
              <a:spcBef>
                <a:spcPct val="20000"/>
              </a:spcBef>
              <a:buNone/>
            </a:pPr>
            <a:endParaRPr lang="en-ZW" sz="2400" dirty="0"/>
          </a:p>
          <a:p>
            <a:pPr marL="342900" lvl="0" indent="-342900">
              <a:lnSpc>
                <a:spcPct val="100000"/>
              </a:lnSpc>
              <a:spcBef>
                <a:spcPct val="20000"/>
              </a:spcBef>
            </a:pPr>
            <a:endParaRPr lang="en-GB" sz="2500" dirty="0"/>
          </a:p>
        </p:txBody>
      </p:sp>
    </p:spTree>
    <p:extLst>
      <p:ext uri="{BB962C8B-B14F-4D97-AF65-F5344CB8AC3E}">
        <p14:creationId xmlns:p14="http://schemas.microsoft.com/office/powerpoint/2010/main" val="631654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169" y="-82062"/>
            <a:ext cx="9319846" cy="694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5584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9293" y="1"/>
            <a:ext cx="3210491" cy="659958"/>
          </a:xfrm>
        </p:spPr>
        <p:txBody>
          <a:bodyPr>
            <a:normAutofit fontScale="90000"/>
          </a:bodyPr>
          <a:lstStyle/>
          <a:p>
            <a:pPr algn="ctr"/>
            <a:r>
              <a:rPr lang="en-ZW" b="1" dirty="0">
                <a:latin typeface="Times New Roman" pitchFamily="18" charset="0"/>
                <a:cs typeface="Times New Roman" pitchFamily="18" charset="0"/>
              </a:rPr>
              <a:t>ARGUMENT</a:t>
            </a:r>
            <a:endParaRPr lang="en-ZW" dirty="0">
              <a:latin typeface="Times New Roman" pitchFamily="18" charset="0"/>
              <a:cs typeface="Times New Roman" pitchFamily="18" charset="0"/>
            </a:endParaRPr>
          </a:p>
        </p:txBody>
      </p:sp>
      <p:sp>
        <p:nvSpPr>
          <p:cNvPr id="3" name="Content Placeholder 2"/>
          <p:cNvSpPr>
            <a:spLocks noGrp="1"/>
          </p:cNvSpPr>
          <p:nvPr>
            <p:ph idx="1"/>
          </p:nvPr>
        </p:nvSpPr>
        <p:spPr>
          <a:xfrm>
            <a:off x="-1" y="691763"/>
            <a:ext cx="12192001" cy="6166237"/>
          </a:xfrm>
        </p:spPr>
        <p:txBody>
          <a:bodyPr/>
          <a:lstStyle/>
          <a:p>
            <a:pPr algn="just"/>
            <a:r>
              <a:rPr lang="en-US" dirty="0">
                <a:latin typeface="Times New Roman" pitchFamily="18" charset="0"/>
                <a:cs typeface="Times New Roman" pitchFamily="18" charset="0"/>
              </a:rPr>
              <a:t>There is need of a common ground and harmonized view of the economic, political and social systems, between the governments and its society in developing nations so as to reduce poverty and attain some economic </a:t>
            </a:r>
            <a:r>
              <a:rPr lang="en-US" dirty="0" smtClean="0">
                <a:latin typeface="Times New Roman" pitchFamily="18" charset="0"/>
                <a:cs typeface="Times New Roman" pitchFamily="18" charset="0"/>
              </a:rPr>
              <a:t>prosperity.</a:t>
            </a:r>
          </a:p>
          <a:p>
            <a:pPr algn="just"/>
            <a:r>
              <a:rPr lang="en-US" dirty="0" smtClean="0">
                <a:latin typeface="Times New Roman" pitchFamily="18" charset="0"/>
                <a:cs typeface="Times New Roman" pitchFamily="18" charset="0"/>
              </a:rPr>
              <a:t>A public entrepreneurial mindset can </a:t>
            </a:r>
            <a:r>
              <a:rPr lang="en-US" dirty="0" err="1" smtClean="0">
                <a:latin typeface="Times New Roman" pitchFamily="18" charset="0"/>
                <a:cs typeface="Times New Roman" pitchFamily="18" charset="0"/>
              </a:rPr>
              <a:t>harmonise</a:t>
            </a:r>
            <a:r>
              <a:rPr lang="en-US" dirty="0" smtClean="0">
                <a:latin typeface="Times New Roman" pitchFamily="18" charset="0"/>
                <a:cs typeface="Times New Roman" pitchFamily="18" charset="0"/>
              </a:rPr>
              <a:t> the views of the government and its societies.</a:t>
            </a:r>
          </a:p>
          <a:p>
            <a:pPr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light of </a:t>
            </a:r>
            <a:r>
              <a:rPr lang="en-US" dirty="0" err="1">
                <a:latin typeface="Times New Roman" pitchFamily="18" charset="0"/>
                <a:cs typeface="Times New Roman" pitchFamily="18" charset="0"/>
              </a:rPr>
              <a:t>Mukorera</a:t>
            </a:r>
            <a:r>
              <a:rPr lang="en-US" dirty="0">
                <a:latin typeface="Times New Roman" pitchFamily="18" charset="0"/>
                <a:cs typeface="Times New Roman" pitchFamily="18" charset="0"/>
              </a:rPr>
              <a:t> (2019) conclusions that willingness/unwillingness of the informal entrepreneurs in Zimbabwe to formalize is related </a:t>
            </a:r>
            <a:r>
              <a:rPr lang="en-US" dirty="0" smtClean="0">
                <a:latin typeface="Times New Roman" pitchFamily="18" charset="0"/>
                <a:cs typeface="Times New Roman" pitchFamily="18" charset="0"/>
              </a:rPr>
              <a:t>to governance</a:t>
            </a:r>
            <a:r>
              <a:rPr lang="en-US" dirty="0">
                <a:latin typeface="Times New Roman" pitchFamily="18" charset="0"/>
                <a:cs typeface="Times New Roman" pitchFamily="18" charset="0"/>
              </a:rPr>
              <a:t>, means that harmonization of interests can be attained.  Thus this can be best met by both parties, the government and the society should have an entrepreneurial mind-set.</a:t>
            </a:r>
            <a:endParaRPr lang="en-ZW"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3566506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
            <a:ext cx="6591300" cy="666749"/>
          </a:xfrm>
        </p:spPr>
        <p:txBody>
          <a:bodyPr>
            <a:normAutofit fontScale="90000"/>
          </a:bodyPr>
          <a:lstStyle/>
          <a:p>
            <a:pPr algn="ctr"/>
            <a:r>
              <a:rPr lang="en-ZW" b="1" dirty="0">
                <a:latin typeface="Times New Roman" pitchFamily="18" charset="0"/>
                <a:cs typeface="Times New Roman" pitchFamily="18" charset="0"/>
              </a:rPr>
              <a:t>CONCLUSION</a:t>
            </a:r>
            <a:r>
              <a:rPr lang="en-ZW" b="1" dirty="0"/>
              <a:t> </a:t>
            </a:r>
            <a:endParaRPr lang="en-ZW" dirty="0"/>
          </a:p>
        </p:txBody>
      </p:sp>
      <p:sp>
        <p:nvSpPr>
          <p:cNvPr id="3" name="Content Placeholder 2"/>
          <p:cNvSpPr>
            <a:spLocks noGrp="1"/>
          </p:cNvSpPr>
          <p:nvPr>
            <p:ph idx="1"/>
          </p:nvPr>
        </p:nvSpPr>
        <p:spPr>
          <a:xfrm>
            <a:off x="0" y="752474"/>
            <a:ext cx="12192000" cy="6105525"/>
          </a:xfrm>
        </p:spPr>
        <p:txBody>
          <a:bodyPr/>
          <a:lstStyle/>
          <a:p>
            <a:r>
              <a:rPr lang="en-ZW" dirty="0">
                <a:latin typeface="Times New Roman" pitchFamily="18" charset="0"/>
                <a:cs typeface="Times New Roman" pitchFamily="18" charset="0"/>
              </a:rPr>
              <a:t>The reactions and arguments of the government to social survival initiatives is contributing to a greater extend to poverty in developing nations like </a:t>
            </a:r>
            <a:r>
              <a:rPr lang="en-ZW" dirty="0" smtClean="0">
                <a:latin typeface="Times New Roman" pitchFamily="18" charset="0"/>
                <a:cs typeface="Times New Roman" pitchFamily="18" charset="0"/>
              </a:rPr>
              <a:t>Zimbabwe.</a:t>
            </a:r>
          </a:p>
          <a:p>
            <a:r>
              <a:rPr lang="en-ZW" dirty="0" smtClean="0">
                <a:latin typeface="Times New Roman" pitchFamily="18" charset="0"/>
                <a:cs typeface="Times New Roman" pitchFamily="18" charset="0"/>
              </a:rPr>
              <a:t>Governance </a:t>
            </a:r>
            <a:r>
              <a:rPr lang="en-ZW" dirty="0">
                <a:latin typeface="Times New Roman" pitchFamily="18" charset="0"/>
                <a:cs typeface="Times New Roman" pitchFamily="18" charset="0"/>
              </a:rPr>
              <a:t>issues in the nation are prohibitive, irrational and to some extend oppressive, there by suppressing economic activity which leaves the society poor</a:t>
            </a:r>
            <a:r>
              <a:rPr lang="en-ZW" dirty="0" smtClean="0">
                <a:latin typeface="Times New Roman" pitchFamily="18" charset="0"/>
                <a:cs typeface="Times New Roman" pitchFamily="18" charset="0"/>
              </a:rPr>
              <a:t>.</a:t>
            </a:r>
          </a:p>
          <a:p>
            <a:r>
              <a:rPr lang="en-ZW" dirty="0" smtClean="0">
                <a:latin typeface="Times New Roman" pitchFamily="18" charset="0"/>
                <a:cs typeface="Times New Roman" pitchFamily="18" charset="0"/>
              </a:rPr>
              <a:t>Public entrepreneurial </a:t>
            </a:r>
            <a:r>
              <a:rPr lang="en-ZW" dirty="0" err="1" smtClean="0">
                <a:latin typeface="Times New Roman" pitchFamily="18" charset="0"/>
                <a:cs typeface="Times New Roman" pitchFamily="18" charset="0"/>
              </a:rPr>
              <a:t>mindset</a:t>
            </a:r>
            <a:r>
              <a:rPr lang="en-ZW" dirty="0" smtClean="0">
                <a:latin typeface="Times New Roman" pitchFamily="18" charset="0"/>
                <a:cs typeface="Times New Roman" pitchFamily="18" charset="0"/>
              </a:rPr>
              <a:t> can tap from social innovative initiatives </a:t>
            </a:r>
            <a:r>
              <a:rPr lang="en-ZW" dirty="0" err="1" smtClean="0">
                <a:latin typeface="Times New Roman" pitchFamily="18" charset="0"/>
                <a:cs typeface="Times New Roman" pitchFamily="18" charset="0"/>
              </a:rPr>
              <a:t>amd</a:t>
            </a:r>
            <a:r>
              <a:rPr lang="en-ZW" dirty="0" smtClean="0">
                <a:latin typeface="Times New Roman" pitchFamily="18" charset="0"/>
                <a:cs typeface="Times New Roman" pitchFamily="18" charset="0"/>
              </a:rPr>
              <a:t> can enhance the quality of policing and law enforcement there by reducing poverty in developing nations.</a:t>
            </a:r>
            <a:endParaRPr lang="en-ZW" dirty="0">
              <a:latin typeface="Times New Roman" pitchFamily="18" charset="0"/>
              <a:cs typeface="Times New Roman" pitchFamily="18" charset="0"/>
            </a:endParaRPr>
          </a:p>
          <a:p>
            <a:endParaRPr lang="en-ZW" dirty="0">
              <a:latin typeface="Times New Roman" pitchFamily="18" charset="0"/>
              <a:cs typeface="Times New Roman" pitchFamily="18" charset="0"/>
            </a:endParaRPr>
          </a:p>
        </p:txBody>
      </p:sp>
    </p:spTree>
    <p:extLst>
      <p:ext uri="{BB962C8B-B14F-4D97-AF65-F5344CB8AC3E}">
        <p14:creationId xmlns:p14="http://schemas.microsoft.com/office/powerpoint/2010/main" val="4034378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1376</TotalTime>
  <Words>1348</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Background of the study</vt:lpstr>
      <vt:lpstr>Background of the study Cont…</vt:lpstr>
      <vt:lpstr>OBJECTIVES</vt:lpstr>
      <vt:lpstr>METHODS</vt:lpstr>
      <vt:lpstr>FINDINGS </vt:lpstr>
      <vt:lpstr>PowerPoint Presentation</vt:lpstr>
      <vt:lpstr>ARGUMENT</vt:lpstr>
      <vt:lpstr>CONCLUSION </vt:lpstr>
      <vt:lpstr>SUGGESTIONS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Chikos</dc:creator>
  <cp:lastModifiedBy>Windows User</cp:lastModifiedBy>
  <cp:revision>26</cp:revision>
  <cp:lastPrinted>2019-12-03T05:52:01Z</cp:lastPrinted>
  <dcterms:created xsi:type="dcterms:W3CDTF">2019-02-19T10:59:07Z</dcterms:created>
  <dcterms:modified xsi:type="dcterms:W3CDTF">2019-12-04T10:31:30Z</dcterms:modified>
</cp:coreProperties>
</file>